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37" r:id="rId2"/>
    <p:sldId id="451" r:id="rId3"/>
    <p:sldId id="421" r:id="rId4"/>
    <p:sldId id="441" r:id="rId5"/>
    <p:sldId id="453" r:id="rId6"/>
    <p:sldId id="452" r:id="rId7"/>
    <p:sldId id="455" r:id="rId8"/>
    <p:sldId id="413" r:id="rId9"/>
    <p:sldId id="457" r:id="rId10"/>
    <p:sldId id="461" r:id="rId11"/>
    <p:sldId id="462" r:id="rId12"/>
    <p:sldId id="434" r:id="rId13"/>
    <p:sldId id="436" r:id="rId14"/>
    <p:sldId id="423" r:id="rId15"/>
    <p:sldId id="422" r:id="rId16"/>
    <p:sldId id="448" r:id="rId17"/>
    <p:sldId id="442" r:id="rId18"/>
    <p:sldId id="449" r:id="rId19"/>
    <p:sldId id="443" r:id="rId20"/>
    <p:sldId id="444" r:id="rId21"/>
    <p:sldId id="450" r:id="rId22"/>
    <p:sldId id="445" r:id="rId23"/>
    <p:sldId id="458" r:id="rId24"/>
    <p:sldId id="435" r:id="rId25"/>
    <p:sldId id="464" r:id="rId26"/>
    <p:sldId id="427" r:id="rId27"/>
    <p:sldId id="465" r:id="rId28"/>
    <p:sldId id="412" r:id="rId29"/>
    <p:sldId id="446" r:id="rId30"/>
    <p:sldId id="428" r:id="rId31"/>
    <p:sldId id="399" r:id="rId32"/>
    <p:sldId id="393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A18D8"/>
    <a:srgbClr val="02EE5C"/>
    <a:srgbClr val="077F2C"/>
    <a:srgbClr val="637F30"/>
    <a:srgbClr val="181E0C"/>
    <a:srgbClr val="E3EA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355" autoAdjust="0"/>
    <p:restoredTop sz="90216" autoAdjust="0"/>
  </p:normalViewPr>
  <p:slideViewPr>
    <p:cSldViewPr>
      <p:cViewPr varScale="1">
        <p:scale>
          <a:sx n="53" d="100"/>
          <a:sy n="53" d="100"/>
        </p:scale>
        <p:origin x="-6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E619E-EE3D-4391-B940-D8001A131833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3C49A-0855-4409-8CD3-05DF61643FE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767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C49A-0855-4409-8CD3-05DF61643FE4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6034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5929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6861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3778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0064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1277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519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209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5129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216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8490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977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E39F-A422-4C6E-8842-CA588F08F269}" type="datetimeFigureOut">
              <a:rPr lang="hr-HR" smtClean="0"/>
              <a:pPr/>
              <a:t>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9FCB-4985-4121-A2BF-6227BAB41B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573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Ekološka </a:t>
            </a:r>
            <a:r>
              <a:rPr lang="hr-HR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pismenost- što je to i kako postati pismen?</a:t>
            </a:r>
          </a:p>
          <a:p>
            <a:pPr marL="0" indent="0" algn="ctr">
              <a:buNone/>
            </a:pPr>
            <a:endParaRPr lang="hr-HR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Osnovna škola </a:t>
            </a:r>
            <a:r>
              <a:rPr lang="hr-HR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Barilović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hr-HR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Priča Vam: Vladimir Lay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29000"/>
            <a:ext cx="2653812" cy="2268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3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912" y="233264"/>
            <a:ext cx="8686800" cy="6624736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Tko je smislio taj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pojam „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ekopismenost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”? Razvio ga fizičar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 moderni mislilac </a:t>
            </a:r>
            <a:r>
              <a:rPr lang="hr-HR" sz="4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Fritjof</a:t>
            </a:r>
            <a:r>
              <a:rPr lang="hr-HR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Capra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sa svojim suradnicima iz Centra za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ekopismenost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Berkeleyu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, Kalifornija u SAD-u. </a:t>
            </a: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njima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ekopismenost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označava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„razumijevanje razvoja i funkcioniranja ekoloških sustava koji podržavaju mrežu života“. </a:t>
            </a:r>
            <a:endParaRPr lang="hr-HR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Mogli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bismo reći i kako je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ekopismenost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sposobnost shvaćanja osnovnih principa ekologije, ali i </a:t>
            </a:r>
            <a:r>
              <a:rPr lang="hr-HR" b="1" u="sng" dirty="0">
                <a:latin typeface="Arial" panose="020B0604020202020204" pitchFamily="34" charset="0"/>
                <a:cs typeface="Arial" panose="020B0604020202020204" pitchFamily="34" charset="0"/>
              </a:rPr>
              <a:t>življenje u skladu s njima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FRITJOF CAPRA, </a:t>
            </a:r>
            <a:r>
              <a:rPr lang="hr-HR" dirty="0" err="1" smtClean="0"/>
              <a:t>rođ</a:t>
            </a:r>
            <a:r>
              <a:rPr lang="hr-HR" dirty="0" smtClean="0"/>
              <a:t>. 1939. </a:t>
            </a:r>
            <a:r>
              <a:rPr lang="hr-HR" smtClean="0"/>
              <a:t>Austrija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8229600" cy="5440363"/>
          </a:xfrm>
        </p:spPr>
      </p:pic>
    </p:spTree>
    <p:extLst>
      <p:ext uri="{BB962C8B-B14F-4D97-AF65-F5344CB8AC3E}">
        <p14:creationId xmlns="" xmlns:p14="http://schemas.microsoft.com/office/powerpoint/2010/main" val="36127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Ekološka pismenost je: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b="1" dirty="0"/>
              <a:t> </a:t>
            </a:r>
            <a:endParaRPr lang="hr-HR" dirty="0"/>
          </a:p>
          <a:p>
            <a:pPr marL="0" indent="0">
              <a:buNone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A. Umijeće </a:t>
            </a: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„čitanja”  stanja </a:t>
            </a: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 kretanja (trendova) u pogledu prirodnih </a:t>
            </a: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osnova života</a:t>
            </a: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klime</a:t>
            </a:r>
          </a:p>
          <a:p>
            <a:pPr>
              <a:buFontTx/>
              <a:buChar char="-"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zraka, </a:t>
            </a:r>
          </a:p>
          <a:p>
            <a:pPr>
              <a:buFontTx/>
              <a:buChar char="-"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voda, </a:t>
            </a:r>
          </a:p>
          <a:p>
            <a:pPr>
              <a:buFontTx/>
              <a:buChar char="-"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tala, </a:t>
            </a:r>
          </a:p>
          <a:p>
            <a:pPr>
              <a:buFontTx/>
              <a:buChar char="-"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ukupnog živog svijeta - biološke raznolikosti – flore (biljnog svijeta) i faune (životinjskog svijeta)….,</a:t>
            </a:r>
            <a:endParaRPr lang="hr-H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-   Stanja broja ljudi i kvalitete življenja ljudske rase</a:t>
            </a:r>
          </a:p>
          <a:p>
            <a:pPr marL="0" indent="0">
              <a:buNone/>
            </a:pPr>
            <a:endParaRPr lang="hr-H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Umijeća „čitanja” </a:t>
            </a: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odnosa između društva </a:t>
            </a: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(ljudi, ekonomija, država, politike) i okoliša (</a:t>
            </a:r>
            <a:r>
              <a:rPr lang="hr-HR" sz="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oikosa</a:t>
            </a: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= </a:t>
            </a: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grč. doma);</a:t>
            </a:r>
          </a:p>
          <a:p>
            <a:pPr marL="0" indent="0">
              <a:buNone/>
            </a:pPr>
            <a:r>
              <a:rPr lang="hr-H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736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2058" y="-1687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Tko je ekološki nepismen?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41314"/>
            <a:ext cx="8229600" cy="498485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57200" y="1600200"/>
            <a:ext cx="8075240" cy="480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295275" indent="-57150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3600" b="1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Tko ne vidi, ne umije „čitati” stanje i kretanje prirodnih osnova života – koje nam jako trebaju za život danas i sutra ! </a:t>
            </a:r>
          </a:p>
          <a:p>
            <a:pPr marL="571500" marR="295275" indent="-57150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295275" indent="-57150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3600" b="1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Tko ne vidi, ne „čita” dobro i brzo odnose društva (politike, ekonomije) i prirode /okoliša</a:t>
            </a:r>
            <a:r>
              <a:rPr lang="hr-HR" sz="3600" b="1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3600" b="1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8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12"/>
            <a:ext cx="8229600" cy="6451024"/>
          </a:xfrm>
        </p:spPr>
        <p:txBody>
          <a:bodyPr>
            <a:normAutofit/>
          </a:bodyPr>
          <a:lstStyle/>
          <a:p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LJUDI KOJI SU U SVAKODNEVNOM ŽIVOTU OTUĐENI OD PRIRODE, koji je ne poznaju ili su joj ( u sebi) okrenuli leđa IMAJU VELIKE ŠANSE BITI MANJE EKOLOŠKI PISMENI! </a:t>
            </a: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3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2" y="692696"/>
            <a:ext cx="8250128" cy="5584298"/>
          </a:xfrm>
        </p:spPr>
      </p:pic>
    </p:spTree>
    <p:extLst>
      <p:ext uri="{BB962C8B-B14F-4D97-AF65-F5344CB8AC3E}">
        <p14:creationId xmlns="" xmlns:p14="http://schemas.microsoft.com/office/powerpoint/2010/main" val="316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dirty="0" smtClean="0"/>
              <a:t>Kakav OIKOS = „dom” , koji tip mjesta življenja pomaže OČUVANJU I RAZVOJU EKOLOŠKE PISMENOSTI?</a:t>
            </a:r>
            <a:endParaRPr lang="hr-HR" sz="4800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3615598"/>
            <a:ext cx="5760640" cy="3242401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15599"/>
            <a:ext cx="5364088" cy="3270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63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Vaš dom gdje obitavate i gdje idete u školu je dom u prirodi: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417638"/>
            <a:ext cx="8892480" cy="5411762"/>
          </a:xfrm>
        </p:spPr>
      </p:pic>
    </p:spTree>
    <p:extLst>
      <p:ext uri="{BB962C8B-B14F-4D97-AF65-F5344CB8AC3E}">
        <p14:creationId xmlns="" xmlns:p14="http://schemas.microsoft.com/office/powerpoint/2010/main" val="41933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-91440"/>
            <a:ext cx="4703437" cy="694944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" y="4193"/>
            <a:ext cx="913507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2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Živjeti u Zagrebu kao domu? Prirode ima malo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10476656" cy="5323730"/>
          </a:xfrm>
        </p:spPr>
      </p:pic>
    </p:spTree>
    <p:extLst>
      <p:ext uri="{BB962C8B-B14F-4D97-AF65-F5344CB8AC3E}">
        <p14:creationId xmlns="" xmlns:p14="http://schemas.microsoft.com/office/powerpoint/2010/main" val="9960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Stvaranje, kreacija</a:t>
            </a:r>
            <a:r>
              <a:rPr lang="hr-HR" dirty="0" smtClean="0"/>
              <a:t>….. Učenje je proces stvaranja. Čega ? Vrijednosti i znanja u našim dušama i glavama!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60218"/>
            <a:ext cx="7128792" cy="4525963"/>
          </a:xfrm>
        </p:spPr>
      </p:pic>
    </p:spTree>
    <p:extLst>
      <p:ext uri="{BB962C8B-B14F-4D97-AF65-F5344CB8AC3E}">
        <p14:creationId xmlns="" xmlns:p14="http://schemas.microsoft.com/office/powerpoint/2010/main" val="12886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Živjeti u domu zvanom „New York”? Priroda je nestala.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26858"/>
            <a:ext cx="7847855" cy="543765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076056" cy="5085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71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Osim </a:t>
            </a:r>
            <a:r>
              <a:rPr lang="hr-HR" smtClean="0"/>
              <a:t>u Central parku!</a:t>
            </a:r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25080"/>
            <a:ext cx="8229600" cy="2772271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Karlovac kao dom? Da, vrlo ugodan – samo da se riješi problem plavljenja rijeka!  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="" xmlns:p14="http://schemas.microsoft.com/office/powerpoint/2010/main" val="395895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/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>
                <a:solidFill>
                  <a:srgbClr val="C00000"/>
                </a:solidFill>
              </a:rPr>
              <a:t/>
            </a:r>
            <a:br>
              <a:rPr lang="hr-HR" dirty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/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>Mali razgovor: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Stanje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kretanja prirode / okoliša u vašem domu – gdje stanujete i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Bariloviću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(škola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vode: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rijeka Korana, poplave, zalihe pitke vode?</a:t>
            </a:r>
          </a:p>
          <a:p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zrak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u vašem kraju?</a:t>
            </a:r>
          </a:p>
          <a:p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tlo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u vašem kraju,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onešišćenja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požari !? </a:t>
            </a:r>
          </a:p>
          <a:p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biljke i životinje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hr-H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– kako se očituju klimatske promjene na općinu Barilović?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934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ŠTO NAM JE SVIMA VAŽNO?</a:t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>Život i dom - obrana života i doma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NE BUDE LI LJUDSKA RASA EKOLOŠKI PISMENA</a:t>
            </a:r>
          </a:p>
          <a:p>
            <a:r>
              <a:rPr lang="hr-HR" dirty="0" smtClean="0"/>
              <a:t>- UBIJAT ĆE ŽIVOT ŽIVOG SVIJETA (BILJAKA I ŽIVOTINJA) I LJUDE;</a:t>
            </a:r>
          </a:p>
          <a:p>
            <a:r>
              <a:rPr lang="hr-HR" dirty="0" smtClean="0"/>
              <a:t>NANOSIT ĆE RANE I ŠTETU KVALITETI ŽIVLJENJA- NARUŠAVANJEM KLIME -&gt; </a:t>
            </a:r>
            <a:r>
              <a:rPr lang="hr-HR" b="1" dirty="0" smtClean="0">
                <a:solidFill>
                  <a:srgbClr val="00B0F0"/>
                </a:solidFill>
              </a:rPr>
              <a:t>poplavama</a:t>
            </a:r>
            <a:r>
              <a:rPr lang="hr-HR" b="1" dirty="0" smtClean="0"/>
              <a:t> </a:t>
            </a:r>
            <a:r>
              <a:rPr lang="hr-HR" dirty="0" smtClean="0"/>
              <a:t>-&gt; sušama, požarima -&gt; ekstremnim vremenskim nepogodama </a:t>
            </a:r>
          </a:p>
          <a:p>
            <a:r>
              <a:rPr lang="hr-HR" dirty="0" smtClean="0"/>
              <a:t>Rast će opseg i intenzitet patnje, bola, bolesti  i smrti!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107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267176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Život i dom treba čuvati, braniti, razvijati: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Ekološki nepismeni neće moći čuvati i razvijati lokalne i planetarne ekološke sustave. 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Nepismeni naprosto nemaju način mišljenja  i djelovanja koji čuva ekološke pretpostavke Života. </a:t>
            </a:r>
            <a:endParaRPr lang="hr-HR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Odatle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je jasno koliko je važno, nakon što naučimo čitati i pisati,  učiti „čitati“ i razumijevati prirodu i okoliš. </a:t>
            </a: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42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23528" y="764704"/>
            <a:ext cx="8820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opismenimo </a:t>
            </a: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li se ekološki, takvi nepismeni i neupućeni u suvremene ekološke procese  -  </a:t>
            </a:r>
            <a:endParaRPr lang="hr-H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Životu </a:t>
            </a: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i Prirodi okrećemo leđa </a:t>
            </a:r>
            <a:endParaRPr lang="hr-H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</a:p>
          <a:p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krećemo </a:t>
            </a: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na put u kojem će </a:t>
            </a:r>
            <a:r>
              <a:rPr lang="hr-H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 i Priroda jednoga dana okrenuti leđa nama</a:t>
            </a:r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961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hr-HR" dirty="0" smtClean="0"/>
              <a:t>Na kraju: tko je ovo?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2771800" cy="4536504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124744"/>
            <a:ext cx="4716017" cy="57332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427983" cy="573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7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ptica </a:t>
            </a:r>
            <a:r>
              <a:rPr lang="hr-H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Dodo</a:t>
            </a:r>
            <a:r>
              <a:rPr lang="hr-H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(otok Mauricius) izumrla?</a:t>
            </a:r>
            <a:endParaRPr lang="hr-H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Ubili su je do zadnjeg primjerka. ZADNJEG!</a:t>
            </a:r>
          </a:p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Bila je vrlo korisna.</a:t>
            </a:r>
          </a:p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Oni koji su to napravili bili su dakako  - ekološki nepismeni.</a:t>
            </a:r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5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endParaRPr lang="hr-H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583362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Što je to opća </a:t>
            </a:r>
            <a:r>
              <a:rPr lang="hr-H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PISMENOST</a:t>
            </a:r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što </a:t>
            </a:r>
            <a:r>
              <a:rPr lang="hr-HR" sz="4400" b="1" dirty="0" smtClean="0">
                <a:solidFill>
                  <a:srgbClr val="077F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ekološka </a:t>
            </a:r>
            <a:r>
              <a:rPr lang="hr-HR" sz="4400" b="1" dirty="0">
                <a:solidFill>
                  <a:srgbClr val="077F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pismenost</a:t>
            </a:r>
            <a:r>
              <a:rPr lang="hr-HR" sz="4400" b="1" dirty="0" smtClean="0">
                <a:solidFill>
                  <a:srgbClr val="077F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Jeste li ekološki (ne)pismeni?</a:t>
            </a:r>
          </a:p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Kako se ekološki opismeniti?</a:t>
            </a:r>
          </a:p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Zašto je dobro i korisno postati i biti ekološki pismen?</a:t>
            </a:r>
          </a:p>
          <a:p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 za pojedince i za Hrvatsku i šire!</a:t>
            </a:r>
          </a:p>
        </p:txBody>
      </p:sp>
    </p:spTree>
    <p:extLst>
      <p:ext uri="{BB962C8B-B14F-4D97-AF65-F5344CB8AC3E}">
        <p14:creationId xmlns="" xmlns:p14="http://schemas.microsoft.com/office/powerpoint/2010/main" val="34252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72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hr-HR" sz="7200" dirty="0" smtClean="0">
                <a:solidFill>
                  <a:srgbClr val="FFC000"/>
                </a:solidFill>
              </a:rPr>
              <a:t>Doviđenja</a:t>
            </a:r>
            <a:r>
              <a:rPr lang="hr-HR" sz="7200" dirty="0" smtClean="0"/>
              <a:t> </a:t>
            </a:r>
            <a:r>
              <a:rPr lang="hr-HR" sz="7200" dirty="0" smtClean="0">
                <a:solidFill>
                  <a:srgbClr val="00B050"/>
                </a:solidFill>
              </a:rPr>
              <a:t>u proljeće </a:t>
            </a:r>
            <a:r>
              <a:rPr lang="hr-HR" sz="7200" dirty="0" smtClean="0">
                <a:solidFill>
                  <a:srgbClr val="C00000"/>
                </a:solidFill>
              </a:rPr>
              <a:t>na</a:t>
            </a:r>
            <a:r>
              <a:rPr lang="hr-HR" sz="7200" dirty="0" smtClean="0"/>
              <a:t> </a:t>
            </a:r>
            <a:r>
              <a:rPr lang="hr-HR" sz="7200" dirty="0" smtClean="0">
                <a:solidFill>
                  <a:schemeClr val="accent1">
                    <a:lumMod val="75000"/>
                  </a:schemeClr>
                </a:solidFill>
              </a:rPr>
              <a:t>eko-opismenjavanju</a:t>
            </a:r>
            <a:endParaRPr lang="hr-HR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8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009531"/>
          </a:xfrm>
        </p:spPr>
        <p:txBody>
          <a:bodyPr>
            <a:noAutofit/>
          </a:bodyPr>
          <a:lstStyle/>
          <a:p>
            <a:r>
              <a:rPr lang="hr-HR" sz="4400" dirty="0" smtClean="0"/>
              <a:t>„Nikada ne smije čovjek, niti narod misliti da je došao kraj. </a:t>
            </a:r>
            <a:r>
              <a:rPr lang="hr-HR" sz="4400" smtClean="0"/>
              <a:t>Gubitak posjeda lako </a:t>
            </a:r>
            <a:r>
              <a:rPr lang="hr-HR" sz="4400" dirty="0" smtClean="0"/>
              <a:t>nadoknadimo. Za druge gubitke nas utješi vrijeme. </a:t>
            </a:r>
            <a:r>
              <a:rPr lang="hr-HR" sz="4400" dirty="0" smtClean="0">
                <a:solidFill>
                  <a:srgbClr val="C00000"/>
                </a:solidFill>
              </a:rPr>
              <a:t>Samo jedno zlo je neizlječivo –</a:t>
            </a:r>
            <a:r>
              <a:rPr lang="hr-HR" sz="4400" b="1" dirty="0" smtClean="0">
                <a:solidFill>
                  <a:srgbClr val="C00000"/>
                </a:solidFill>
              </a:rPr>
              <a:t> AKO NAROD SAM DIGNE RUKE OD SEBE.”</a:t>
            </a:r>
          </a:p>
          <a:p>
            <a:pPr marL="0" indent="0" algn="r">
              <a:buNone/>
            </a:pPr>
            <a:endParaRPr lang="hr-HR" sz="4400" i="1" dirty="0" smtClean="0"/>
          </a:p>
          <a:p>
            <a:pPr marL="0" indent="0" algn="r">
              <a:buNone/>
            </a:pPr>
            <a:r>
              <a:rPr lang="hr-HR" sz="4400" i="1" dirty="0" err="1" smtClean="0"/>
              <a:t>Johann</a:t>
            </a:r>
            <a:r>
              <a:rPr lang="hr-HR" sz="4400" i="1" dirty="0" smtClean="0"/>
              <a:t> </a:t>
            </a:r>
            <a:r>
              <a:rPr lang="hr-HR" sz="4400" i="1" dirty="0" err="1" smtClean="0"/>
              <a:t>Wolfgang</a:t>
            </a:r>
            <a:r>
              <a:rPr lang="hr-HR" sz="4400" i="1" dirty="0" smtClean="0"/>
              <a:t> </a:t>
            </a:r>
            <a:r>
              <a:rPr lang="hr-HR" sz="4400" i="1" dirty="0" err="1" smtClean="0"/>
              <a:t>von</a:t>
            </a:r>
            <a:r>
              <a:rPr lang="hr-HR" sz="4400" i="1" dirty="0" smtClean="0"/>
              <a:t> Goethe </a:t>
            </a:r>
            <a:endParaRPr lang="hr-HR" sz="4400" i="1" dirty="0"/>
          </a:p>
        </p:txBody>
      </p:sp>
    </p:spTree>
    <p:extLst>
      <p:ext uri="{BB962C8B-B14F-4D97-AF65-F5344CB8AC3E}">
        <p14:creationId xmlns="" xmlns:p14="http://schemas.microsoft.com/office/powerpoint/2010/main" val="303780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Siniša </a:t>
            </a:r>
            <a:r>
              <a:rPr lang="hr-HR" dirty="0" err="1" smtClean="0"/>
              <a:t>Glavašević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tko</a:t>
            </a:r>
            <a:r>
              <a:rPr lang="en-US" i="1" dirty="0" smtClean="0"/>
              <a:t> </a:t>
            </a:r>
            <a:r>
              <a:rPr lang="en-US" i="1" dirty="0" err="1"/>
              <a:t>će</a:t>
            </a:r>
            <a:r>
              <a:rPr lang="en-US" i="1" dirty="0"/>
              <a:t> </a:t>
            </a:r>
            <a:r>
              <a:rPr lang="en-US" i="1" dirty="0" err="1"/>
              <a:t>čuvati</a:t>
            </a:r>
            <a:r>
              <a:rPr lang="en-US" i="1" dirty="0"/>
              <a:t> </a:t>
            </a:r>
            <a:r>
              <a:rPr lang="en-US" i="1" dirty="0" err="1"/>
              <a:t>moj</a:t>
            </a:r>
            <a:r>
              <a:rPr lang="en-US" i="1" dirty="0"/>
              <a:t> grad, </a:t>
            </a:r>
            <a:r>
              <a:rPr lang="en-US" i="1" dirty="0" err="1"/>
              <a:t>moje</a:t>
            </a:r>
            <a:r>
              <a:rPr lang="en-US" i="1" dirty="0"/>
              <a:t> </a:t>
            </a:r>
            <a:r>
              <a:rPr lang="en-US" i="1" dirty="0" err="1"/>
              <a:t>prijatelje</a:t>
            </a:r>
            <a:r>
              <a:rPr lang="en-US" i="1" dirty="0"/>
              <a:t>, </a:t>
            </a:r>
            <a:r>
              <a:rPr lang="en-US" i="1" dirty="0" err="1"/>
              <a:t>tko</a:t>
            </a:r>
            <a:r>
              <a:rPr lang="en-US" i="1" dirty="0"/>
              <a:t> </a:t>
            </a:r>
            <a:r>
              <a:rPr lang="en-US" i="1" dirty="0" err="1"/>
              <a:t>će</a:t>
            </a:r>
            <a:r>
              <a:rPr lang="en-US" i="1" dirty="0"/>
              <a:t> </a:t>
            </a:r>
            <a:r>
              <a:rPr lang="hr-HR" i="1" dirty="0" smtClean="0"/>
              <a:t>V</a:t>
            </a:r>
            <a:r>
              <a:rPr lang="en-US" i="1" dirty="0" err="1" smtClean="0"/>
              <a:t>ukovar</a:t>
            </a:r>
            <a:r>
              <a:rPr lang="en-US" i="1" dirty="0" smtClean="0"/>
              <a:t> </a:t>
            </a:r>
            <a:r>
              <a:rPr lang="en-US" i="1" dirty="0" err="1"/>
              <a:t>iznijeti</a:t>
            </a:r>
            <a:r>
              <a:rPr lang="en-US" i="1" dirty="0"/>
              <a:t> </a:t>
            </a:r>
            <a:r>
              <a:rPr lang="en-US" i="1" dirty="0" err="1"/>
              <a:t>iz</a:t>
            </a:r>
            <a:r>
              <a:rPr lang="en-US" i="1" dirty="0"/>
              <a:t> </a:t>
            </a:r>
            <a:r>
              <a:rPr lang="en-US" i="1" dirty="0" err="1"/>
              <a:t>mraka</a:t>
            </a:r>
            <a:r>
              <a:rPr lang="en-US" i="1" dirty="0"/>
              <a:t>?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sz="7700" b="1" i="1" dirty="0" err="1">
                <a:solidFill>
                  <a:srgbClr val="C00000"/>
                </a:solidFill>
              </a:rPr>
              <a:t>nema</a:t>
            </a:r>
            <a:r>
              <a:rPr lang="en-US" sz="7700" b="1" i="1" dirty="0">
                <a:solidFill>
                  <a:srgbClr val="C00000"/>
                </a:solidFill>
              </a:rPr>
              <a:t> </a:t>
            </a:r>
            <a:r>
              <a:rPr lang="en-US" sz="7700" b="1" i="1" dirty="0" err="1">
                <a:solidFill>
                  <a:srgbClr val="C00000"/>
                </a:solidFill>
              </a:rPr>
              <a:t>leđa</a:t>
            </a:r>
            <a:r>
              <a:rPr lang="en-US" sz="7700" b="1" i="1" dirty="0">
                <a:solidFill>
                  <a:srgbClr val="C00000"/>
                </a:solidFill>
              </a:rPr>
              <a:t> </a:t>
            </a:r>
            <a:r>
              <a:rPr lang="en-US" sz="7700" b="1" i="1" dirty="0" err="1">
                <a:solidFill>
                  <a:srgbClr val="C00000"/>
                </a:solidFill>
              </a:rPr>
              <a:t>jačih</a:t>
            </a:r>
            <a:r>
              <a:rPr lang="en-US" sz="7700" b="1" i="1" dirty="0">
                <a:solidFill>
                  <a:srgbClr val="C00000"/>
                </a:solidFill>
              </a:rPr>
              <a:t> od </a:t>
            </a:r>
            <a:r>
              <a:rPr lang="en-US" sz="7700" b="1" i="1" dirty="0" err="1">
                <a:solidFill>
                  <a:srgbClr val="C00000"/>
                </a:solidFill>
              </a:rPr>
              <a:t>mojih</a:t>
            </a:r>
            <a:r>
              <a:rPr lang="en-US" sz="7700" b="1" i="1" dirty="0">
                <a:solidFill>
                  <a:srgbClr val="C00000"/>
                </a:solidFill>
              </a:rPr>
              <a:t> i </a:t>
            </a:r>
            <a:r>
              <a:rPr lang="en-US" sz="7700" b="1" i="1" dirty="0" err="1">
                <a:solidFill>
                  <a:srgbClr val="C00000"/>
                </a:solidFill>
              </a:rPr>
              <a:t>vaših</a:t>
            </a:r>
            <a:r>
              <a:rPr lang="en-US" i="1" dirty="0"/>
              <a:t>, </a:t>
            </a:r>
            <a:endParaRPr lang="hr-HR" i="1" dirty="0" smtClean="0"/>
          </a:p>
          <a:p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/>
              <a:t>zato</a:t>
            </a:r>
            <a:r>
              <a:rPr lang="en-US" i="1" dirty="0"/>
              <a:t>, </a:t>
            </a:r>
            <a:r>
              <a:rPr lang="en-US" i="1" dirty="0" err="1"/>
              <a:t>ako</a:t>
            </a:r>
            <a:r>
              <a:rPr lang="en-US" i="1" dirty="0"/>
              <a:t> </a:t>
            </a:r>
            <a:r>
              <a:rPr lang="en-US" i="1" dirty="0" err="1"/>
              <a:t>vam</a:t>
            </a:r>
            <a:r>
              <a:rPr lang="en-US" i="1" dirty="0"/>
              <a:t> </a:t>
            </a:r>
            <a:r>
              <a:rPr lang="en-US" i="1" dirty="0" err="1"/>
              <a:t>nije</a:t>
            </a:r>
            <a:r>
              <a:rPr lang="en-US" i="1" dirty="0"/>
              <a:t> </a:t>
            </a:r>
            <a:r>
              <a:rPr lang="en-US" i="1" dirty="0" err="1"/>
              <a:t>teško</a:t>
            </a:r>
            <a:r>
              <a:rPr lang="en-US" i="1" dirty="0"/>
              <a:t>, </a:t>
            </a:r>
            <a:r>
              <a:rPr lang="en-US" i="1" dirty="0" err="1"/>
              <a:t>ako</a:t>
            </a:r>
            <a:r>
              <a:rPr lang="en-US" i="1" dirty="0"/>
              <a:t> je u </a:t>
            </a:r>
            <a:r>
              <a:rPr lang="en-US" i="1" dirty="0" err="1"/>
              <a:t>vama</a:t>
            </a:r>
            <a:r>
              <a:rPr lang="en-US" i="1" dirty="0"/>
              <a:t> </a:t>
            </a:r>
            <a:r>
              <a:rPr lang="en-US" i="1" dirty="0" err="1"/>
              <a:t>ostalo</a:t>
            </a:r>
            <a:r>
              <a:rPr lang="en-US" i="1" dirty="0"/>
              <a:t> </a:t>
            </a:r>
            <a:r>
              <a:rPr lang="en-US" i="1" dirty="0" err="1"/>
              <a:t>još</a:t>
            </a:r>
            <a:r>
              <a:rPr lang="en-US" i="1" dirty="0"/>
              <a:t> </a:t>
            </a:r>
            <a:r>
              <a:rPr lang="en-US" i="1" dirty="0" err="1"/>
              <a:t>mladenačkog</a:t>
            </a:r>
            <a:r>
              <a:rPr lang="en-US" i="1" dirty="0"/>
              <a:t> </a:t>
            </a:r>
            <a:r>
              <a:rPr lang="en-US" i="1" dirty="0" err="1"/>
              <a:t>šaputanja</a:t>
            </a:r>
            <a:r>
              <a:rPr lang="en-US" i="1" dirty="0"/>
              <a:t>, </a:t>
            </a:r>
            <a:r>
              <a:rPr lang="en-US" i="1" dirty="0" err="1"/>
              <a:t>pridružite</a:t>
            </a:r>
            <a:r>
              <a:rPr lang="en-US" i="1" dirty="0"/>
              <a:t> se.</a:t>
            </a:r>
            <a:br>
              <a:rPr lang="en-US" i="1" dirty="0"/>
            </a:b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40922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Oikos</a:t>
            </a:r>
            <a:r>
              <a:rPr lang="hr-H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grč.= kuća, dom</a:t>
            </a:r>
            <a:endParaRPr lang="hr-H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Oikos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r-H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logos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= znanost o domu</a:t>
            </a:r>
          </a:p>
          <a:p>
            <a:r>
              <a:rPr lang="hr-H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Oiko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nomia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=  gospodarenje domom (= ekonomija)</a:t>
            </a: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2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Gdje je taj Vaš, moj OIKOS = dom?</a:t>
            </a:r>
            <a:endParaRPr lang="hr-HR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17638"/>
            <a:ext cx="7128791" cy="5147039"/>
          </a:xfrm>
          <a:noFill/>
          <a:ln/>
        </p:spPr>
      </p:pic>
    </p:spTree>
    <p:extLst>
      <p:ext uri="{BB962C8B-B14F-4D97-AF65-F5344CB8AC3E}">
        <p14:creationId xmlns="" xmlns:p14="http://schemas.microsoft.com/office/powerpoint/2010/main" val="13643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 LI TU NEGDJE?</a:t>
            </a:r>
            <a:endParaRPr lang="hr-H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556792"/>
            <a:ext cx="4680520" cy="54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šume u hrvatsko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417638"/>
            <a:ext cx="7236296" cy="6819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71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 je Vaš, naš OIKOS = dom!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32325"/>
          </a:xfrm>
        </p:spPr>
      </p:pic>
    </p:spTree>
    <p:extLst>
      <p:ext uri="{BB962C8B-B14F-4D97-AF65-F5344CB8AC3E}">
        <p14:creationId xmlns="" xmlns:p14="http://schemas.microsoft.com/office/powerpoint/2010/main" val="40516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75656"/>
          </a:xfrm>
        </p:spPr>
        <p:txBody>
          <a:bodyPr>
            <a:normAutofit/>
          </a:bodyPr>
          <a:lstStyle/>
          <a:p>
            <a:r>
              <a:rPr lang="hr-HR" dirty="0" smtClean="0"/>
              <a:t>Opća pismenost = poznavanje pisma, </a:t>
            </a:r>
            <a:r>
              <a:rPr lang="hr-HR" dirty="0"/>
              <a:t>umijeće čitanja i pisanja.....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752528"/>
          </a:xfrm>
        </p:spPr>
      </p:pic>
    </p:spTree>
    <p:extLst>
      <p:ext uri="{BB962C8B-B14F-4D97-AF65-F5344CB8AC3E}">
        <p14:creationId xmlns="" xmlns:p14="http://schemas.microsoft.com/office/powerpoint/2010/main" val="29799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Dijelovi moderne pismenosti: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DOKUMENTACIJSKA </a:t>
            </a:r>
            <a:r>
              <a:rPr lang="hr-HR" b="1" dirty="0"/>
              <a:t>PISMENOST </a:t>
            </a:r>
            <a:endParaRPr lang="hr-HR" b="1" dirty="0" smtClean="0"/>
          </a:p>
          <a:p>
            <a:r>
              <a:rPr lang="hr-HR" b="1" dirty="0" smtClean="0"/>
              <a:t>MATEMATIČKA </a:t>
            </a:r>
            <a:r>
              <a:rPr lang="hr-HR" b="1" dirty="0"/>
              <a:t>PISMENOST </a:t>
            </a:r>
            <a:endParaRPr lang="hr-HR" b="1" dirty="0" smtClean="0"/>
          </a:p>
          <a:p>
            <a:r>
              <a:rPr lang="hr-HR" b="1" dirty="0" smtClean="0"/>
              <a:t>DIGITALNA </a:t>
            </a:r>
            <a:r>
              <a:rPr lang="hr-HR" b="1" dirty="0"/>
              <a:t>PISMENOST </a:t>
            </a:r>
            <a:r>
              <a:rPr lang="hr-HR" b="1" dirty="0" smtClean="0"/>
              <a:t> (rad na PC , Internetu i sl.)</a:t>
            </a:r>
          </a:p>
          <a:p>
            <a:r>
              <a:rPr lang="hr-HR" b="1" dirty="0" smtClean="0"/>
              <a:t>MEDIJSKA </a:t>
            </a:r>
            <a:r>
              <a:rPr lang="hr-HR" b="1" dirty="0"/>
              <a:t>PISMENOST </a:t>
            </a:r>
            <a:endParaRPr lang="hr-HR" b="1" dirty="0" smtClean="0"/>
          </a:p>
          <a:p>
            <a:r>
              <a:rPr lang="hr-HR" b="1" dirty="0" smtClean="0"/>
              <a:t>KULTURALNA PISMENOST</a:t>
            </a:r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Kroz nastavu na različitim predmetima ste razvijali neke elemente ovih pismenosti.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 algn="ctr">
              <a:buNone/>
            </a:pPr>
            <a:r>
              <a:rPr lang="hr-HR" b="1" dirty="0" smtClean="0">
                <a:solidFill>
                  <a:srgbClr val="C00000"/>
                </a:solidFill>
              </a:rPr>
              <a:t>KADA I KAKO STE RAZVIJALI EKOLOŠKU PISMENOST? U ŠKOLI I IZVAN NJE?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0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738</Words>
  <Application>Microsoft Office PowerPoint</Application>
  <PresentationFormat>Prikaz na zaslonu (4:3)</PresentationFormat>
  <Paragraphs>94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Office Theme</vt:lpstr>
      <vt:lpstr>Slajd 1</vt:lpstr>
      <vt:lpstr>Stvaranje, kreacija….. Učenje je proces stvaranja. Čega ? Vrijednosti i znanja u našim dušama i glavama!  </vt:lpstr>
      <vt:lpstr>Slajd 3</vt:lpstr>
      <vt:lpstr>Oikos, grč.= kuća, dom</vt:lpstr>
      <vt:lpstr>Gdje je taj Vaš, moj OIKOS = dom?</vt:lpstr>
      <vt:lpstr>JE LI TU NEGDJE?</vt:lpstr>
      <vt:lpstr>Tu je Vaš, naš OIKOS = dom!</vt:lpstr>
      <vt:lpstr>Opća pismenost = poznavanje pisma, umijeće čitanja i pisanja.....</vt:lpstr>
      <vt:lpstr>Dijelovi moderne pismenosti:</vt:lpstr>
      <vt:lpstr>Slajd 10</vt:lpstr>
      <vt:lpstr>FRITJOF CAPRA, rođ. 1939. Austrija</vt:lpstr>
      <vt:lpstr>Ekološka pismenost je:</vt:lpstr>
      <vt:lpstr>Tko je ekološki nepismen?</vt:lpstr>
      <vt:lpstr>Slajd 14</vt:lpstr>
      <vt:lpstr>Slajd 15</vt:lpstr>
      <vt:lpstr>Slajd 16</vt:lpstr>
      <vt:lpstr>Vaš dom gdje obitavate i gdje idete u školu je dom u prirodi:</vt:lpstr>
      <vt:lpstr>Slajd 18</vt:lpstr>
      <vt:lpstr>Živjeti u Zagrebu kao domu? Prirode ima malo</vt:lpstr>
      <vt:lpstr>Živjeti u domu zvanom „New York”? Priroda je nestala.</vt:lpstr>
      <vt:lpstr>Osim u Central parku!</vt:lpstr>
      <vt:lpstr>Karlovac kao dom? Da, vrlo ugodan – samo da se riješi problem plavljenja rijeka!  </vt:lpstr>
      <vt:lpstr>   Mali razgovor: Stanje i kretanja prirode / okoliša u vašem domu – gdje stanujete i u Bariloviću (škola):    </vt:lpstr>
      <vt:lpstr>ŠTO NAM JE SVIMA VAŽNO? Život i dom - obrana života i doma!</vt:lpstr>
      <vt:lpstr>Slajd 25</vt:lpstr>
      <vt:lpstr>Život i dom treba čuvati, braniti, razvijati:</vt:lpstr>
      <vt:lpstr>Slajd 27</vt:lpstr>
      <vt:lpstr>Na kraju: tko je ovo?</vt:lpstr>
      <vt:lpstr>Zašto je ptica Dodo (otok Mauricius) izumrla?</vt:lpstr>
      <vt:lpstr>Slajd 30</vt:lpstr>
      <vt:lpstr>Slajd 31</vt:lpstr>
      <vt:lpstr>Siniša Glavašević: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Branka</cp:lastModifiedBy>
  <cp:revision>308</cp:revision>
  <dcterms:created xsi:type="dcterms:W3CDTF">2013-12-24T08:24:18Z</dcterms:created>
  <dcterms:modified xsi:type="dcterms:W3CDTF">2015-11-01T22:27:22Z</dcterms:modified>
</cp:coreProperties>
</file>