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7" r:id="rId4"/>
    <p:sldId id="259" r:id="rId5"/>
    <p:sldId id="260" r:id="rId6"/>
    <p:sldId id="277" r:id="rId7"/>
    <p:sldId id="268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  <a:solidFill>
            <a:srgbClr val="70AC2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rgbClr val="BCE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199593"/>
            <a:ext cx="660318" cy="46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5"/>
            <a:ext cx="9144000" cy="14176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BF8D-019C-448A-B474-137CC9D99715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BF8D-019C-448A-B474-137CC9D99715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18AC-9FC7-403C-A00B-3B3A88EC3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Pravilni mnogokuti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edmerokut 4"/>
          <p:cNvSpPr/>
          <p:nvPr/>
        </p:nvSpPr>
        <p:spPr>
          <a:xfrm rot="20766256">
            <a:off x="227786" y="4366938"/>
            <a:ext cx="2160240" cy="21602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smerokut 5"/>
          <p:cNvSpPr/>
          <p:nvPr/>
        </p:nvSpPr>
        <p:spPr>
          <a:xfrm>
            <a:off x="3203848" y="4231257"/>
            <a:ext cx="2232248" cy="223224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eseterokut 6"/>
          <p:cNvSpPr/>
          <p:nvPr/>
        </p:nvSpPr>
        <p:spPr>
          <a:xfrm rot="819094">
            <a:off x="6202930" y="4015234"/>
            <a:ext cx="2664296" cy="2664296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80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</a:t>
            </a:r>
            <a:r>
              <a:rPr lang="hr-HR" dirty="0"/>
              <a:t>Izračunaj veličinu središnjeg kuta pravilnog mnogokuta ako 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n = 8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 smtClean="0"/>
              <a:t>n = 10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c) n = 12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62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</a:t>
            </a:r>
            <a:r>
              <a:rPr lang="hr-HR" dirty="0"/>
              <a:t>Koliko vrhova ima pravilan mnogokut kojemu je veličina središnjeg kuta: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20°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 smtClean="0"/>
              <a:t> </a:t>
            </a:r>
            <a:r>
              <a:rPr lang="hr-HR" dirty="0"/>
              <a:t>24</a:t>
            </a:r>
            <a:r>
              <a:rPr lang="hr-HR" dirty="0" smtClean="0"/>
              <a:t>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c) </a:t>
            </a:r>
            <a:r>
              <a:rPr lang="hr-HR" dirty="0"/>
              <a:t>45°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16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</a:t>
            </a:r>
            <a:r>
              <a:rPr lang="hr-HR" dirty="0"/>
              <a:t>Izračunaj veličine svih kutova karakterističnog trokuta pravilnog: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</a:t>
            </a:r>
            <a:r>
              <a:rPr lang="hr-HR" dirty="0"/>
              <a:t>osmerokuta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</a:t>
            </a:r>
            <a:r>
              <a:rPr lang="hr-HR" dirty="0" err="1" smtClean="0"/>
              <a:t>deveterokuta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01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</a:t>
            </a:r>
            <a:r>
              <a:rPr lang="hr-HR" dirty="0"/>
              <a:t>Koji pravilan mnogokut 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</a:t>
            </a:r>
            <a:r>
              <a:rPr lang="hr-HR" dirty="0"/>
              <a:t>veličinu vanjskog kuta 36</a:t>
            </a:r>
            <a:r>
              <a:rPr lang="hr-HR" dirty="0" smtClean="0"/>
              <a:t>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</a:t>
            </a:r>
            <a:r>
              <a:rPr lang="hr-HR" dirty="0"/>
              <a:t>12 dijagonala koje su povučene iz jednog njegovog </a:t>
            </a:r>
            <a:r>
              <a:rPr lang="hr-HR" dirty="0" smtClean="0"/>
              <a:t>vrha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82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</a:t>
            </a:r>
            <a:r>
              <a:rPr lang="hr-HR" dirty="0"/>
              <a:t>Koji pravilan mnogokut ima: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c) </a:t>
            </a:r>
            <a:r>
              <a:rPr lang="hr-HR" dirty="0"/>
              <a:t>zbroj veličina unutarnjih kutova jednak </a:t>
            </a:r>
            <a:r>
              <a:rPr lang="hr-HR" dirty="0" smtClean="0"/>
              <a:t>1980°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mtClean="0"/>
              <a:t>d)</a:t>
            </a:r>
            <a:r>
              <a:rPr lang="hr-HR"/>
              <a:t> veličinu središnjeg kuta </a:t>
            </a:r>
            <a:r>
              <a:rPr lang="hr-HR"/>
              <a:t>30</a:t>
            </a:r>
            <a:r>
              <a:rPr lang="hr-HR" smtClean="0"/>
              <a:t>°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00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832648" cy="525780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Wilson </a:t>
            </a:r>
            <a:r>
              <a:rPr lang="hr-HR" i="1" dirty="0"/>
              <a:t>Pahuljica </a:t>
            </a:r>
            <a:r>
              <a:rPr lang="hr-HR" dirty="0" err="1"/>
              <a:t>Bentley</a:t>
            </a:r>
            <a:r>
              <a:rPr lang="hr-HR" dirty="0"/>
              <a:t> (1865. – 1931.), </a:t>
            </a:r>
            <a:r>
              <a:rPr lang="hr-HR" dirty="0" smtClean="0"/>
              <a:t>samouki farmer </a:t>
            </a:r>
            <a:r>
              <a:rPr lang="hr-HR" dirty="0"/>
              <a:t>iz </a:t>
            </a:r>
            <a:r>
              <a:rPr lang="hr-HR" dirty="0" err="1"/>
              <a:t>Vermonta</a:t>
            </a:r>
            <a:r>
              <a:rPr lang="hr-HR" dirty="0"/>
              <a:t> (SAD), razvio je </a:t>
            </a:r>
            <a:r>
              <a:rPr lang="hr-HR" dirty="0" smtClean="0"/>
              <a:t>tehniku snimanja </a:t>
            </a:r>
            <a:r>
              <a:rPr lang="hr-HR" dirty="0"/>
              <a:t>snježnih pahuljica. Njegova knjiga </a:t>
            </a:r>
            <a:r>
              <a:rPr lang="hr-HR" i="1" dirty="0" smtClean="0"/>
              <a:t>Snježni kristali </a:t>
            </a:r>
            <a:r>
              <a:rPr lang="hr-HR" dirty="0"/>
              <a:t>sadrži više od </a:t>
            </a:r>
            <a:r>
              <a:rPr lang="hr-HR" dirty="0" smtClean="0"/>
              <a:t>2400 </a:t>
            </a:r>
            <a:r>
              <a:rPr lang="hr-HR" dirty="0"/>
              <a:t>fotografija pahuljica</a:t>
            </a:r>
            <a:r>
              <a:rPr lang="hr-HR" dirty="0" smtClean="0"/>
              <a:t>. Mada </a:t>
            </a:r>
            <a:r>
              <a:rPr lang="hr-HR" dirty="0"/>
              <a:t>je svaka pahuljica različita, sve imaju </a:t>
            </a:r>
            <a:r>
              <a:rPr lang="hr-HR" dirty="0" smtClean="0"/>
              <a:t>istu geometrijsku </a:t>
            </a:r>
            <a:r>
              <a:rPr lang="hr-HR" dirty="0"/>
              <a:t>osnovu – pravilan šesterokut</a:t>
            </a:r>
            <a:r>
              <a:rPr lang="hr-HR" dirty="0" smtClean="0"/>
              <a:t>. Slike </a:t>
            </a:r>
            <a:r>
              <a:rPr lang="hr-HR" dirty="0"/>
              <a:t>ovih pahuljica ukazuju na postojanje </a:t>
            </a:r>
            <a:r>
              <a:rPr lang="hr-HR" dirty="0" smtClean="0"/>
              <a:t>centra simetrije </a:t>
            </a:r>
            <a:r>
              <a:rPr lang="hr-HR" dirty="0"/>
              <a:t>pravilnog mnogokuta.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12976"/>
            <a:ext cx="263842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546" y="332656"/>
            <a:ext cx="21717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2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Postoji li točka koja je jednako udaljena od svih stranica i </a:t>
            </a:r>
            <a:r>
              <a:rPr lang="pl-PL" dirty="0" smtClean="0"/>
              <a:t>svih </a:t>
            </a:r>
            <a:r>
              <a:rPr lang="hr-HR" dirty="0" smtClean="0"/>
              <a:t>vrhova </a:t>
            </a:r>
            <a:r>
              <a:rPr lang="hr-HR" dirty="0"/>
              <a:t>šesterokuta?</a:t>
            </a:r>
            <a:endParaRPr lang="hr-HR" dirty="0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</a:t>
            </a:r>
            <a:endParaRPr lang="hr-HR" dirty="0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</a:t>
            </a:r>
            <a:endParaRPr lang="hr-HR" dirty="0"/>
          </a:p>
        </p:txBody>
      </p:sp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452320" y="6309320"/>
            <a:ext cx="1691680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07050" y="5660558"/>
            <a:ext cx="67132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latin typeface="+mj-lt"/>
              </a:rPr>
              <a:t>Za pravilan </a:t>
            </a:r>
            <a:r>
              <a:rPr lang="hr-HR" sz="2900" dirty="0" smtClean="0">
                <a:latin typeface="+mj-lt"/>
              </a:rPr>
              <a:t>šesterokut takva </a:t>
            </a:r>
            <a:r>
              <a:rPr lang="hr-HR" sz="2900" dirty="0">
                <a:latin typeface="+mj-lt"/>
              </a:rPr>
              <a:t>točka postoji.</a:t>
            </a:r>
            <a:endParaRPr lang="hr-HR" sz="29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2856"/>
            <a:ext cx="4013221" cy="303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53" y="2042098"/>
            <a:ext cx="3121694" cy="316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39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Pravilan mnogokut ima centar simetrije, točku koja je jednako udaljena od svih stranica i </a:t>
            </a:r>
            <a:r>
              <a:rPr lang="hr-HR" dirty="0" smtClean="0">
                <a:solidFill>
                  <a:srgbClr val="FF0000"/>
                </a:solidFill>
              </a:rPr>
              <a:t>svih vrhova </a:t>
            </a:r>
            <a:r>
              <a:rPr lang="hr-HR" dirty="0">
                <a:solidFill>
                  <a:srgbClr val="FF0000"/>
                </a:solidFill>
              </a:rPr>
              <a:t>mnogokuta pa je i središte mnogokutu upisane i mnogokutu opisane kružnice.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32429"/>
            <a:ext cx="2802433" cy="289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33" y="3432429"/>
            <a:ext cx="2742466" cy="275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4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Primjer 1. </a:t>
            </a:r>
            <a:r>
              <a:rPr lang="hr-HR" dirty="0"/>
              <a:t>Nacrtajmo centar simetrije te opišimo i upišimo kružnicu pravilnom peterokutu.</a:t>
            </a:r>
            <a:endParaRPr lang="hr-HR" sz="32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126257" y="1570484"/>
            <a:ext cx="8766223" cy="4738836"/>
          </a:xfrm>
        </p:spPr>
        <p:txBody>
          <a:bodyPr>
            <a:normAutofit/>
          </a:bodyPr>
          <a:lstStyle/>
          <a:p>
            <a:r>
              <a:rPr lang="hr-HR" sz="2500" dirty="0"/>
              <a:t>Kako centar mora biti jednako udaljen od svih vrhova peterokuta, tako on sa </a:t>
            </a:r>
            <a:r>
              <a:rPr lang="hr-HR" sz="2500" dirty="0" smtClean="0"/>
              <a:t>susjednim vrhovima </a:t>
            </a:r>
            <a:r>
              <a:rPr lang="hr-HR" sz="2500" dirty="0"/>
              <a:t>čini jednakokračni trokut.</a:t>
            </a:r>
            <a:endParaRPr lang="hr-HR" sz="2500" dirty="0" smtClean="0"/>
          </a:p>
        </p:txBody>
      </p:sp>
      <p:sp>
        <p:nvSpPr>
          <p:cNvPr id="3" name="Akcijski gumb: Prilagođeno 2">
            <a:hlinkClick r:id="" action="ppaction://noaction" highlightClick="1"/>
          </p:cNvPr>
          <p:cNvSpPr/>
          <p:nvPr/>
        </p:nvSpPr>
        <p:spPr>
          <a:xfrm>
            <a:off x="7452320" y="6309320"/>
            <a:ext cx="1691680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620333"/>
              </p:ext>
            </p:extLst>
          </p:nvPr>
        </p:nvGraphicFramePr>
        <p:xfrm>
          <a:off x="2821802" y="2708920"/>
          <a:ext cx="24447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Jednadžba" r:id="rId3" imgW="1028520" imgH="393480" progId="Equation.3">
                  <p:embed/>
                </p:oleObj>
              </mc:Choice>
              <mc:Fallback>
                <p:oleObj name="Jednadžba" r:id="rId3" imgW="1028520" imgH="3934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802" y="2708920"/>
                        <a:ext cx="24447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7" y="2708920"/>
            <a:ext cx="2462242" cy="233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783354"/>
              </p:ext>
            </p:extLst>
          </p:nvPr>
        </p:nvGraphicFramePr>
        <p:xfrm>
          <a:off x="2785770" y="3875859"/>
          <a:ext cx="407511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Jednadžba" r:id="rId6" imgW="1714320" imgH="393480" progId="Equation.3">
                  <p:embed/>
                </p:oleObj>
              </mc:Choice>
              <mc:Fallback>
                <p:oleObj name="Jednadžba" r:id="rId6" imgW="1714320" imgH="3934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5770" y="3875859"/>
                        <a:ext cx="407511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0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Primjer 1. </a:t>
            </a:r>
            <a:r>
              <a:rPr lang="hr-HR" dirty="0"/>
              <a:t>Nacrtajmo centar simetrije te opišimo i upišimo kružnicu pravilnom peterokutu.</a:t>
            </a:r>
            <a:endParaRPr lang="hr-HR" sz="3200" dirty="0"/>
          </a:p>
        </p:txBody>
      </p:sp>
      <p:sp>
        <p:nvSpPr>
          <p:cNvPr id="3" name="Akcijski gumb: Prilagođeno 2">
            <a:hlinkClick r:id="" action="ppaction://noaction" highlightClick="1"/>
          </p:cNvPr>
          <p:cNvSpPr/>
          <p:nvPr/>
        </p:nvSpPr>
        <p:spPr>
          <a:xfrm>
            <a:off x="7452320" y="6309320"/>
            <a:ext cx="1691680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613" y="2377671"/>
            <a:ext cx="4608512" cy="44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utnik 9"/>
          <p:cNvSpPr/>
          <p:nvPr/>
        </p:nvSpPr>
        <p:spPr>
          <a:xfrm>
            <a:off x="209413" y="1570880"/>
            <a:ext cx="86362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500" dirty="0">
                <a:latin typeface="+mj-lt"/>
              </a:rPr>
              <a:t>Središte možemo naći kao </a:t>
            </a:r>
            <a:r>
              <a:rPr lang="hr-HR" sz="2500" dirty="0" err="1" smtClean="0">
                <a:latin typeface="+mj-lt"/>
              </a:rPr>
              <a:t>presjecište</a:t>
            </a:r>
            <a:r>
              <a:rPr lang="hr-HR" sz="2500" dirty="0" smtClean="0">
                <a:latin typeface="+mj-lt"/>
              </a:rPr>
              <a:t> simetrala </a:t>
            </a:r>
            <a:r>
              <a:rPr lang="hr-HR" sz="2500" dirty="0">
                <a:latin typeface="+mj-lt"/>
              </a:rPr>
              <a:t>unutarnjih kutova ili </a:t>
            </a:r>
            <a:r>
              <a:rPr lang="hr-HR" sz="2500" dirty="0" smtClean="0">
                <a:latin typeface="+mj-lt"/>
              </a:rPr>
              <a:t>kao </a:t>
            </a:r>
            <a:r>
              <a:rPr lang="hr-HR" sz="2500" dirty="0" err="1" smtClean="0">
                <a:latin typeface="+mj-lt"/>
              </a:rPr>
              <a:t>presjecište</a:t>
            </a:r>
            <a:r>
              <a:rPr lang="hr-HR" sz="2500" dirty="0" smtClean="0">
                <a:latin typeface="+mj-lt"/>
              </a:rPr>
              <a:t> </a:t>
            </a:r>
            <a:r>
              <a:rPr lang="hr-HR" sz="2500" dirty="0">
                <a:latin typeface="+mj-lt"/>
              </a:rPr>
              <a:t>simetrala stranica</a:t>
            </a:r>
            <a:r>
              <a:rPr lang="hr-HR" sz="2500" dirty="0" smtClean="0">
                <a:latin typeface="+mj-lt"/>
              </a:rPr>
              <a:t>.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22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19" y="1772816"/>
            <a:ext cx="8873259" cy="4896544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Centar simetrije pravilnog </a:t>
            </a:r>
            <a:r>
              <a:rPr lang="hr-HR" i="1" dirty="0">
                <a:solidFill>
                  <a:srgbClr val="FF0000"/>
                </a:solidFill>
              </a:rPr>
              <a:t>n</a:t>
            </a:r>
            <a:r>
              <a:rPr lang="hr-HR" dirty="0">
                <a:solidFill>
                  <a:srgbClr val="FF0000"/>
                </a:solidFill>
              </a:rPr>
              <a:t>-</a:t>
            </a:r>
            <a:r>
              <a:rPr lang="hr-HR" dirty="0" err="1">
                <a:solidFill>
                  <a:srgbClr val="FF0000"/>
                </a:solidFill>
              </a:rPr>
              <a:t>terokuta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sa susjednim </a:t>
            </a:r>
            <a:r>
              <a:rPr lang="hr-HR" dirty="0">
                <a:solidFill>
                  <a:srgbClr val="FF0000"/>
                </a:solidFill>
              </a:rPr>
              <a:t>vrhovima tvori </a:t>
            </a:r>
            <a:r>
              <a:rPr lang="hr-HR" i="1" dirty="0" smtClean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-sukladnih jednakokračnih </a:t>
            </a:r>
            <a:r>
              <a:rPr lang="hr-HR" dirty="0">
                <a:solidFill>
                  <a:srgbClr val="FF0000"/>
                </a:solidFill>
              </a:rPr>
              <a:t>trokuta, koje </a:t>
            </a:r>
            <a:r>
              <a:rPr lang="hr-HR" dirty="0" smtClean="0">
                <a:solidFill>
                  <a:srgbClr val="FF0000"/>
                </a:solidFill>
              </a:rPr>
              <a:t>nazivamo </a:t>
            </a:r>
            <a:r>
              <a:rPr lang="hr-HR" b="1" dirty="0" smtClean="0">
                <a:solidFill>
                  <a:srgbClr val="FF0000"/>
                </a:solidFill>
              </a:rPr>
              <a:t>karakterističnim trokutima pravilnog mnogokuta</a:t>
            </a:r>
            <a:r>
              <a:rPr lang="hr-HR" dirty="0" smtClean="0">
                <a:solidFill>
                  <a:srgbClr val="FF0000"/>
                </a:solidFill>
              </a:rPr>
              <a:t>. 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Krak </a:t>
            </a:r>
            <a:r>
              <a:rPr lang="pl-PL" dirty="0">
                <a:solidFill>
                  <a:srgbClr val="FF0000"/>
                </a:solidFill>
              </a:rPr>
              <a:t>trokuta jest polumjer </a:t>
            </a:r>
            <a:r>
              <a:rPr lang="pl-PL" dirty="0" smtClean="0">
                <a:solidFill>
                  <a:srgbClr val="FF0000"/>
                </a:solidFill>
              </a:rPr>
              <a:t>mnogokutu opisane </a:t>
            </a:r>
            <a:r>
              <a:rPr lang="pl-PL" dirty="0">
                <a:solidFill>
                  <a:srgbClr val="FF0000"/>
                </a:solidFill>
              </a:rPr>
              <a:t>kružnice, a visina trokuta </a:t>
            </a:r>
            <a:r>
              <a:rPr lang="pl-PL" dirty="0" smtClean="0">
                <a:solidFill>
                  <a:srgbClr val="FF0000"/>
                </a:solidFill>
              </a:rPr>
              <a:t>polumjer </a:t>
            </a:r>
            <a:r>
              <a:rPr lang="hr-HR" dirty="0" smtClean="0">
                <a:solidFill>
                  <a:srgbClr val="FF0000"/>
                </a:solidFill>
              </a:rPr>
              <a:t>je </a:t>
            </a:r>
            <a:r>
              <a:rPr lang="hr-HR" dirty="0">
                <a:solidFill>
                  <a:srgbClr val="FF0000"/>
                </a:solidFill>
              </a:rPr>
              <a:t>mnogokutu upisane kružnice.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7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 – polumjer opisane kružnice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 – polumjer upisane kružnice</a:t>
            </a:r>
          </a:p>
          <a:p>
            <a:r>
              <a:rPr lang="el-GR" dirty="0" smtClean="0">
                <a:solidFill>
                  <a:srgbClr val="FF0000"/>
                </a:solidFill>
                <a:latin typeface="+mn-lt"/>
              </a:rPr>
              <a:t>α</a:t>
            </a:r>
            <a:r>
              <a:rPr lang="hr-HR" baseline="-25000" dirty="0" smtClean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 - veličina središnjeg kuta pravilnog mnogokuta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6" name="Elipsa 5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Kružna strelica 6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8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7" y="1607619"/>
            <a:ext cx="4207469" cy="373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utnik 9"/>
          <p:cNvSpPr/>
          <p:nvPr/>
        </p:nvSpPr>
        <p:spPr>
          <a:xfrm>
            <a:off x="533084" y="5398632"/>
            <a:ext cx="38052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900" dirty="0">
                <a:solidFill>
                  <a:srgbClr val="FF0000"/>
                </a:solidFill>
                <a:latin typeface="+mj-lt"/>
              </a:rPr>
              <a:t>karakteristični </a:t>
            </a:r>
            <a:r>
              <a:rPr lang="hr-HR" sz="2900" dirty="0" smtClean="0">
                <a:solidFill>
                  <a:srgbClr val="FF0000"/>
                </a:solidFill>
                <a:latin typeface="+mj-lt"/>
              </a:rPr>
              <a:t>trokut  pravilnog mnogokuta</a:t>
            </a:r>
            <a:endParaRPr lang="hr-HR" sz="29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857112"/>
              </p:ext>
            </p:extLst>
          </p:nvPr>
        </p:nvGraphicFramePr>
        <p:xfrm>
          <a:off x="5652120" y="5429940"/>
          <a:ext cx="1720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Jednadžba" r:id="rId4" imgW="723600" imgH="393480" progId="Equation.3">
                  <p:embed/>
                </p:oleObj>
              </mc:Choice>
              <mc:Fallback>
                <p:oleObj name="Jednadžba" r:id="rId4" imgW="723600" imgH="3934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429940"/>
                        <a:ext cx="17208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8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Konstruiraj kvadrat </a:t>
            </a:r>
            <a:r>
              <a:rPr lang="hr-HR" i="1" dirty="0"/>
              <a:t>ABCD</a:t>
            </a:r>
            <a:r>
              <a:rPr lang="hr-HR" dirty="0"/>
              <a:t>, a potom mu opiši i upiši kružnicu.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5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 zeleno_žuto logo">
  <a:themeElements>
    <a:clrScheme name="alfa zeleno žuto">
      <a:dk1>
        <a:srgbClr val="181818"/>
      </a:dk1>
      <a:lt1>
        <a:srgbClr val="F8F8F8"/>
      </a:lt1>
      <a:dk2>
        <a:srgbClr val="005828"/>
      </a:dk2>
      <a:lt2>
        <a:srgbClr val="F8F8F8"/>
      </a:lt2>
      <a:accent1>
        <a:srgbClr val="005828"/>
      </a:accent1>
      <a:accent2>
        <a:srgbClr val="DBE5B5"/>
      </a:accent2>
      <a:accent3>
        <a:srgbClr val="FF0000"/>
      </a:accent3>
      <a:accent4>
        <a:srgbClr val="005828"/>
      </a:accent4>
      <a:accent5>
        <a:srgbClr val="92D05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 zeleno_žuto logo</Template>
  <TotalTime>183</TotalTime>
  <Words>369</Words>
  <Application>Microsoft Office PowerPoint</Application>
  <PresentationFormat>Prikaz na zaslonu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6" baseType="lpstr">
      <vt:lpstr>alfa zeleno_žuto logo</vt:lpstr>
      <vt:lpstr>Microsoft Equation 3.0</vt:lpstr>
      <vt:lpstr>Pravilni mnogokuti</vt:lpstr>
      <vt:lpstr>Zanimljivosti</vt:lpstr>
      <vt:lpstr>Postoji li točka koja je jednako udaljena od svih stranica i svih vrhova šesterokuta?</vt:lpstr>
      <vt:lpstr>UPAMTI</vt:lpstr>
      <vt:lpstr>Primjer 1. Nacrtajmo centar simetrije te opišimo i upišimo kružnicu pravilnom peterokutu.</vt:lpstr>
      <vt:lpstr>Primjer 1. Nacrtajmo centar simetrije te opišimo i upišimo kružnicu pravilnom peterokutu.</vt:lpstr>
      <vt:lpstr>UPAMTI</vt:lpstr>
      <vt:lpstr>UPAMTI</vt:lpstr>
      <vt:lpstr>1. Konstruiraj kvadrat ABCD, a potom mu opiši i upiši kružnicu.</vt:lpstr>
      <vt:lpstr>2. Izračunaj veličinu središnjeg kuta pravilnog mnogokuta ako je:</vt:lpstr>
      <vt:lpstr>3. Koliko vrhova ima pravilan mnogokut kojemu je veličina središnjeg kuta:</vt:lpstr>
      <vt:lpstr>4. Izračunaj veličine svih kutova karakterističnog trokuta pravilnog:</vt:lpstr>
      <vt:lpstr>5. Koji pravilan mnogokut ima:</vt:lpstr>
      <vt:lpstr>5. Koji pravilan mnogokut ima: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Mnogokut</dc:title>
  <dc:creator>Marija</dc:creator>
  <cp:lastModifiedBy>Marija</cp:lastModifiedBy>
  <cp:revision>55</cp:revision>
  <dcterms:created xsi:type="dcterms:W3CDTF">2014-01-21T09:53:25Z</dcterms:created>
  <dcterms:modified xsi:type="dcterms:W3CDTF">2015-02-03T21:19:47Z</dcterms:modified>
</cp:coreProperties>
</file>