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3FC6EE-E2A5-452C-9ECD-9A4954600803}" type="datetimeFigureOut">
              <a:rPr lang="hr-HR" smtClean="0"/>
              <a:t>4.3.2018.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777523-7AF6-438E-9E56-D72F8DFC0D79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900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C6EE-E2A5-452C-9ECD-9A4954600803}" type="datetimeFigureOut">
              <a:rPr lang="hr-HR" smtClean="0"/>
              <a:t>4.3.2018.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7523-7AF6-438E-9E56-D72F8DFC0D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890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C6EE-E2A5-452C-9ECD-9A4954600803}" type="datetimeFigureOut">
              <a:rPr lang="hr-HR" smtClean="0"/>
              <a:t>4.3.2018.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7523-7AF6-438E-9E56-D72F8DFC0D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025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C6EE-E2A5-452C-9ECD-9A4954600803}" type="datetimeFigureOut">
              <a:rPr lang="hr-HR" smtClean="0"/>
              <a:t>4.3.2018.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7523-7AF6-438E-9E56-D72F8DFC0D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883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B3FC6EE-E2A5-452C-9ECD-9A4954600803}" type="datetimeFigureOut">
              <a:rPr lang="hr-HR" smtClean="0"/>
              <a:t>4.3.2018.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E777523-7AF6-438E-9E56-D72F8DFC0D79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6535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C6EE-E2A5-452C-9ECD-9A4954600803}" type="datetimeFigureOut">
              <a:rPr lang="hr-HR" smtClean="0"/>
              <a:t>4.3.2018.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7523-7AF6-438E-9E56-D72F8DFC0D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06117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C6EE-E2A5-452C-9ECD-9A4954600803}" type="datetimeFigureOut">
              <a:rPr lang="hr-HR" smtClean="0"/>
              <a:t>4.3.2018.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7523-7AF6-438E-9E56-D72F8DFC0D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45038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C6EE-E2A5-452C-9ECD-9A4954600803}" type="datetimeFigureOut">
              <a:rPr lang="hr-HR" smtClean="0"/>
              <a:t>4.3.2018.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7523-7AF6-438E-9E56-D72F8DFC0D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13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C6EE-E2A5-452C-9ECD-9A4954600803}" type="datetimeFigureOut">
              <a:rPr lang="hr-HR" smtClean="0"/>
              <a:t>4.3.2018.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7523-7AF6-438E-9E56-D72F8DFC0D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113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B3FC6EE-E2A5-452C-9ECD-9A4954600803}" type="datetimeFigureOut">
              <a:rPr lang="hr-HR" smtClean="0"/>
              <a:t>4.3.2018.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E777523-7AF6-438E-9E56-D72F8DFC0D79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50453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B3FC6EE-E2A5-452C-9ECD-9A4954600803}" type="datetimeFigureOut">
              <a:rPr lang="hr-HR" smtClean="0"/>
              <a:t>4.3.2018.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E777523-7AF6-438E-9E56-D72F8DFC0D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039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3FC6EE-E2A5-452C-9ECD-9A4954600803}" type="datetimeFigureOut">
              <a:rPr lang="hr-HR" smtClean="0"/>
              <a:t>4.3.2018.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777523-7AF6-438E-9E56-D72F8DFC0D79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913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William Shakespeare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6725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85100"/>
          </a:xfrm>
        </p:spPr>
        <p:txBody>
          <a:bodyPr/>
          <a:lstStyle/>
          <a:p>
            <a:r>
              <a:rPr lang="hr-HR" dirty="0" smtClean="0"/>
              <a:t>kazalište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58020"/>
            <a:ext cx="4524433" cy="4798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Godine 1596. kupio je imanje zvano New Place te je postao suvlasnik kazališta Globe.</a:t>
            </a:r>
          </a:p>
          <a:p>
            <a:pPr marL="0" indent="0">
              <a:buNone/>
            </a:pPr>
            <a:r>
              <a:rPr lang="hr-HR" sz="2400" dirty="0" smtClean="0"/>
              <a:t>Predstave su se održavale svaki dan od 14 sati, a završavale su plesom za publiku i molitvom za kralja.</a:t>
            </a:r>
          </a:p>
          <a:p>
            <a:pPr marL="0" indent="0">
              <a:buNone/>
            </a:pPr>
            <a:r>
              <a:rPr lang="hr-HR" sz="2400" dirty="0" smtClean="0"/>
              <a:t>Godine 1613. u požaru nestaje kazalište Globe koje je marljivo radilo odkada je Shakespeare bio suvlasnik.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402" y="499010"/>
            <a:ext cx="5350598" cy="4281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0427" y="4988459"/>
            <a:ext cx="248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nacrt kazališta Globe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409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smrt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585" y="2000815"/>
            <a:ext cx="4343365" cy="3869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Umro je 23. travnja 1616. godine točno na svoj 52 – oj godini života u svom rodnom mjestu. Njegova djela će se uvijek pamtit koliko god književnost bude išla unaprijed.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289" y="2480650"/>
            <a:ext cx="3227371" cy="23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5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266" y="2500897"/>
            <a:ext cx="9841115" cy="1492132"/>
          </a:xfrm>
        </p:spPr>
        <p:txBody>
          <a:bodyPr>
            <a:noAutofit/>
          </a:bodyPr>
          <a:lstStyle/>
          <a:p>
            <a:r>
              <a:rPr lang="hr-HR" sz="8800" dirty="0" smtClean="0"/>
              <a:t>HVALA NA PAŽNJI!</a:t>
            </a:r>
            <a:endParaRPr lang="hr-HR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8464990" y="4861712"/>
            <a:ext cx="297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Karla Belavić</a:t>
            </a:r>
            <a:endParaRPr lang="hr-HR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335794" y="4119327"/>
            <a:ext cx="3322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Literatura:  </a:t>
            </a:r>
          </a:p>
          <a:p>
            <a:r>
              <a:rPr lang="hr-HR" dirty="0" smtClean="0"/>
              <a:t>Wikipedia William Shakespeare</a:t>
            </a:r>
          </a:p>
          <a:p>
            <a:r>
              <a:rPr lang="hr-HR" dirty="0" smtClean="0"/>
              <a:t>Wikipedia kazalište Globe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521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12672"/>
          </a:xfrm>
        </p:spPr>
        <p:txBody>
          <a:bodyPr/>
          <a:lstStyle/>
          <a:p>
            <a:r>
              <a:rPr lang="hr-HR" dirty="0" smtClean="0"/>
              <a:t>rođenje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39913"/>
            <a:ext cx="5484100" cy="4539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 smtClean="0"/>
              <a:t>William Shakespeare rođen je 23. travnja 1564. godine u Stratfordu na Avoni,  Velika Britanija, a kršten je 26. travnja 1564. godine.</a:t>
            </a:r>
            <a:endParaRPr lang="hr-H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679" y="1339913"/>
            <a:ext cx="4286250" cy="2847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2071" y="4229289"/>
            <a:ext cx="417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Stratford na Avonu </a:t>
            </a:r>
            <a:endParaRPr lang="hr-H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256" y="4346984"/>
            <a:ext cx="2887566" cy="19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0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93742"/>
          </a:xfrm>
        </p:spPr>
        <p:txBody>
          <a:bodyPr/>
          <a:lstStyle/>
          <a:p>
            <a:r>
              <a:rPr lang="hr-HR" dirty="0" smtClean="0"/>
              <a:t>brak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66251"/>
            <a:ext cx="10178322" cy="4313342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Oženio se već s 18 godina za Ann Hathaway.</a:t>
            </a:r>
          </a:p>
          <a:p>
            <a:pPr marL="0" indent="0">
              <a:buNone/>
            </a:pPr>
            <a:r>
              <a:rPr lang="hr-HR" dirty="0" smtClean="0"/>
              <a:t>Imao je troje djece: Susanne i blizance Judith i Hamnet.</a:t>
            </a:r>
          </a:p>
          <a:p>
            <a:pPr marL="0" indent="0">
              <a:buNone/>
            </a:pPr>
            <a:r>
              <a:rPr lang="hr-HR" dirty="0" smtClean="0"/>
              <a:t>Pretpostavlja se da nije bio sretan u braku jer je često pisao protiv ranih brakova.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941" y="3290302"/>
            <a:ext cx="2883764" cy="2473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9335" y="6065822"/>
            <a:ext cx="268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Ann Hathaway 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7222284" y="5879593"/>
            <a:ext cx="255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Susanne Hall 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335" y="3290302"/>
            <a:ext cx="2046082" cy="26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8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30367"/>
          </a:xfrm>
        </p:spPr>
        <p:txBody>
          <a:bodyPr/>
          <a:lstStyle/>
          <a:p>
            <a:r>
              <a:rPr lang="hr-HR" dirty="0" smtClean="0"/>
              <a:t>zanimanje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9501"/>
            <a:ext cx="5339245" cy="44400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600" dirty="0" smtClean="0"/>
              <a:t>Shakespeare je bio engleski književnik, kazališni glumac i redatelj.</a:t>
            </a:r>
          </a:p>
          <a:p>
            <a:pPr marL="0" indent="0">
              <a:buNone/>
            </a:pPr>
            <a:r>
              <a:rPr lang="hr-HR" sz="2600" dirty="0" smtClean="0"/>
              <a:t>Smatra se najvećim piscem engleskog jezika i najslavnijeg i najizvođenijeg svjetskog dramatičara.</a:t>
            </a:r>
          </a:p>
          <a:p>
            <a:pPr marL="0" indent="0">
              <a:buNone/>
            </a:pPr>
            <a:r>
              <a:rPr lang="hr-HR" sz="2600" dirty="0" smtClean="0"/>
              <a:t>Napisao je mnoga djela koja su prevedena na sve jezike </a:t>
            </a:r>
            <a:r>
              <a:rPr lang="hr-HR" sz="2600" dirty="0"/>
              <a:t>svijeta. Djelovao je u vrijeme </a:t>
            </a:r>
            <a:r>
              <a:rPr lang="hr-HR" sz="2600" dirty="0" smtClean="0"/>
              <a:t>16. i 17. stoljeća </a:t>
            </a:r>
            <a:r>
              <a:rPr lang="hr-HR" sz="2600" dirty="0"/>
              <a:t>odnosno u vrijeme renesanse.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843" y="564298"/>
            <a:ext cx="2565668" cy="3095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923" y="3841459"/>
            <a:ext cx="2857500" cy="171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7896" y="5737872"/>
            <a:ext cx="229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Shakespeare u mladim danima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76012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94565"/>
          </a:xfrm>
        </p:spPr>
        <p:txBody>
          <a:bodyPr/>
          <a:lstStyle/>
          <a:p>
            <a:r>
              <a:rPr lang="hr-HR" dirty="0" smtClean="0"/>
              <a:t>Najpoznatije djelo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48967"/>
            <a:ext cx="10178322" cy="4530626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Njegovo najpoznatije djelo je Romeo i Julija. Također je i najpoznatija ljubavna tragedija u svijetu.</a:t>
            </a:r>
          </a:p>
          <a:p>
            <a:pPr marL="0" indent="0">
              <a:buNone/>
            </a:pPr>
            <a:r>
              <a:rPr lang="hr-HR" dirty="0" smtClean="0"/>
              <a:t>Djelo govori o nesretnoj ljubavi između djece dvije suparničke obitelji i kako bi svi očekivali sretan kraj ipak oboje umiru zbog nesretne ljubavi.</a:t>
            </a:r>
          </a:p>
          <a:p>
            <a:pPr marL="0" indent="0">
              <a:buNone/>
            </a:pPr>
            <a:r>
              <a:rPr lang="hr-HR" dirty="0" smtClean="0"/>
              <a:t>Ovo djelo ga je učinilo posebno poznatim jer su do tada sve ljubavne romanse završavale sretno dok njegova tragično.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044" y="3475186"/>
            <a:ext cx="3239774" cy="2188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067" y="3475186"/>
            <a:ext cx="1991761" cy="244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54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85100"/>
          </a:xfrm>
        </p:spPr>
        <p:txBody>
          <a:bodyPr/>
          <a:lstStyle/>
          <a:p>
            <a:r>
              <a:rPr lang="hr-HR" dirty="0" smtClean="0"/>
              <a:t>tragedije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0983"/>
            <a:ext cx="10178322" cy="4358610"/>
          </a:xfrm>
        </p:spPr>
        <p:txBody>
          <a:bodyPr>
            <a:normAutofit/>
          </a:bodyPr>
          <a:lstStyle/>
          <a:p>
            <a:r>
              <a:rPr lang="es-ES" sz="3200" dirty="0" err="1"/>
              <a:t>Julije</a:t>
            </a:r>
            <a:r>
              <a:rPr lang="es-ES" sz="3200" dirty="0"/>
              <a:t> </a:t>
            </a:r>
            <a:r>
              <a:rPr lang="es-ES" sz="3200" dirty="0" err="1"/>
              <a:t>Cezar</a:t>
            </a:r>
            <a:r>
              <a:rPr lang="es-ES" sz="3200" dirty="0"/>
              <a:t> </a:t>
            </a:r>
            <a:r>
              <a:rPr lang="es-ES" sz="3200" dirty="0" smtClean="0"/>
              <a:t>(1599.)</a:t>
            </a:r>
            <a:endParaRPr lang="hr-HR" sz="3200" dirty="0" smtClean="0"/>
          </a:p>
          <a:p>
            <a:r>
              <a:rPr lang="hr-HR" sz="3200" dirty="0"/>
              <a:t>Hamlet (</a:t>
            </a:r>
            <a:r>
              <a:rPr lang="hr-HR" sz="3200" dirty="0" smtClean="0"/>
              <a:t>1602.)</a:t>
            </a:r>
          </a:p>
          <a:p>
            <a:r>
              <a:rPr lang="hr-HR" sz="3200" dirty="0"/>
              <a:t>Otelo </a:t>
            </a:r>
            <a:r>
              <a:rPr lang="hr-HR" sz="3200" dirty="0" smtClean="0"/>
              <a:t>(1604.)</a:t>
            </a:r>
          </a:p>
          <a:p>
            <a:r>
              <a:rPr lang="hr-HR" sz="3200" dirty="0"/>
              <a:t>Koriolan </a:t>
            </a:r>
            <a:r>
              <a:rPr lang="hr-HR" sz="3200" dirty="0" smtClean="0"/>
              <a:t>(1608</a:t>
            </a:r>
            <a:r>
              <a:rPr lang="hr-HR" sz="3200" dirty="0"/>
              <a:t>.)</a:t>
            </a:r>
          </a:p>
          <a:p>
            <a:r>
              <a:rPr lang="hr-HR" sz="3200" dirty="0"/>
              <a:t>Antonije i Kleopatra </a:t>
            </a:r>
            <a:r>
              <a:rPr lang="hr-HR" sz="3200" dirty="0" smtClean="0"/>
              <a:t>(1607.)</a:t>
            </a:r>
          </a:p>
          <a:p>
            <a:r>
              <a:rPr lang="en-US" sz="3200" dirty="0" err="1"/>
              <a:t>Timon</a:t>
            </a:r>
            <a:r>
              <a:rPr lang="en-US" sz="3200" dirty="0"/>
              <a:t> </a:t>
            </a:r>
            <a:r>
              <a:rPr lang="en-US" sz="3200" dirty="0" err="1"/>
              <a:t>Atenjanin</a:t>
            </a:r>
            <a:r>
              <a:rPr lang="en-US" sz="3200" dirty="0"/>
              <a:t> </a:t>
            </a:r>
            <a:r>
              <a:rPr lang="en-US" sz="3200" dirty="0" smtClean="0"/>
              <a:t>(1608</a:t>
            </a:r>
            <a:r>
              <a:rPr lang="en-US" sz="3200" dirty="0"/>
              <a:t>.)</a:t>
            </a:r>
            <a:endParaRPr lang="hr-H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461" y="1448555"/>
            <a:ext cx="2996697" cy="3847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20135" y="5504507"/>
            <a:ext cx="220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Hamlet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7441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komedije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85181"/>
            <a:ext cx="10178322" cy="4494412"/>
          </a:xfrm>
        </p:spPr>
        <p:txBody>
          <a:bodyPr>
            <a:normAutofit/>
          </a:bodyPr>
          <a:lstStyle/>
          <a:p>
            <a:r>
              <a:rPr lang="hr-HR" sz="3200" dirty="0"/>
              <a:t>Uzaludni ljubavni </a:t>
            </a:r>
            <a:r>
              <a:rPr lang="hr-HR" sz="3200" dirty="0" smtClean="0"/>
              <a:t>trud (1590</a:t>
            </a:r>
            <a:r>
              <a:rPr lang="hr-HR" sz="3200" dirty="0"/>
              <a:t>.)</a:t>
            </a:r>
            <a:endParaRPr lang="hr-HR" sz="3200" dirty="0" smtClean="0"/>
          </a:p>
          <a:p>
            <a:r>
              <a:rPr lang="hr-HR" sz="3200" dirty="0" smtClean="0"/>
              <a:t>Dva </a:t>
            </a:r>
            <a:r>
              <a:rPr lang="hr-HR" sz="3200" dirty="0"/>
              <a:t>plemića iz  Verone </a:t>
            </a:r>
            <a:r>
              <a:rPr lang="hr-HR" sz="3200" dirty="0" smtClean="0"/>
              <a:t>(1591</a:t>
            </a:r>
            <a:r>
              <a:rPr lang="hr-HR" sz="3200" dirty="0"/>
              <a:t>.)</a:t>
            </a:r>
            <a:endParaRPr lang="hr-HR" sz="3200" dirty="0" smtClean="0"/>
          </a:p>
          <a:p>
            <a:r>
              <a:rPr lang="hr-HR" sz="3200" dirty="0" smtClean="0"/>
              <a:t>Komedija </a:t>
            </a:r>
            <a:r>
              <a:rPr lang="hr-HR" sz="3200" dirty="0"/>
              <a:t>zabuna </a:t>
            </a:r>
            <a:r>
              <a:rPr lang="hr-HR" sz="3200" dirty="0" smtClean="0"/>
              <a:t>(1593</a:t>
            </a:r>
            <a:r>
              <a:rPr lang="hr-HR" sz="3200" dirty="0"/>
              <a:t>. - 1594.)</a:t>
            </a:r>
            <a:endParaRPr lang="hr-HR" sz="3200" dirty="0" smtClean="0"/>
          </a:p>
          <a:p>
            <a:r>
              <a:rPr lang="hr-HR" sz="3200" dirty="0" smtClean="0"/>
              <a:t>San </a:t>
            </a:r>
            <a:r>
              <a:rPr lang="hr-HR" sz="3200" dirty="0"/>
              <a:t>Ivanjske noći </a:t>
            </a:r>
            <a:r>
              <a:rPr lang="hr-HR" sz="3200" dirty="0" smtClean="0"/>
              <a:t>(1594</a:t>
            </a:r>
            <a:r>
              <a:rPr lang="hr-HR" sz="3200" dirty="0"/>
              <a:t>.)</a:t>
            </a:r>
            <a:endParaRPr lang="hr-HR" sz="3200" dirty="0" smtClean="0"/>
          </a:p>
          <a:p>
            <a:r>
              <a:rPr lang="hr-HR" sz="3200" dirty="0" smtClean="0"/>
              <a:t>Mletački </a:t>
            </a:r>
            <a:r>
              <a:rPr lang="hr-HR" sz="3200" dirty="0"/>
              <a:t>trgovac </a:t>
            </a:r>
            <a:r>
              <a:rPr lang="hr-HR" sz="3200" dirty="0" smtClean="0"/>
              <a:t>(1595</a:t>
            </a:r>
            <a:r>
              <a:rPr lang="hr-HR" sz="3200" dirty="0"/>
              <a:t>.)</a:t>
            </a:r>
            <a:endParaRPr lang="hr-HR" sz="3200" dirty="0" smtClean="0"/>
          </a:p>
          <a:p>
            <a:r>
              <a:rPr lang="en-US" sz="3200" dirty="0" err="1"/>
              <a:t>Mjera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mjeru</a:t>
            </a:r>
            <a:r>
              <a:rPr lang="en-US" sz="3200" dirty="0"/>
              <a:t> </a:t>
            </a:r>
            <a:r>
              <a:rPr lang="en-US" sz="3200" dirty="0" smtClean="0"/>
              <a:t>(1604</a:t>
            </a:r>
            <a:r>
              <a:rPr lang="en-US" sz="3200" dirty="0"/>
              <a:t>.)</a:t>
            </a:r>
            <a:endParaRPr lang="hr-HR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931" y="1756372"/>
            <a:ext cx="2335173" cy="3206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28363" y="5051665"/>
            <a:ext cx="232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San Ivanjske noći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418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2261"/>
          </a:xfrm>
        </p:spPr>
        <p:txBody>
          <a:bodyPr/>
          <a:lstStyle/>
          <a:p>
            <a:r>
              <a:rPr lang="hr-HR" dirty="0" smtClean="0"/>
              <a:t>Povijesne drame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02875"/>
            <a:ext cx="10178322" cy="4376718"/>
          </a:xfrm>
        </p:spPr>
        <p:txBody>
          <a:bodyPr>
            <a:normAutofit lnSpcReduction="10000"/>
          </a:bodyPr>
          <a:lstStyle/>
          <a:p>
            <a:r>
              <a:rPr lang="hr-HR" sz="3200" dirty="0" smtClean="0"/>
              <a:t> Henrik VI. (1591.)</a:t>
            </a:r>
          </a:p>
          <a:p>
            <a:r>
              <a:rPr lang="hr-HR" sz="3200" dirty="0" smtClean="0"/>
              <a:t> Rikard </a:t>
            </a:r>
            <a:r>
              <a:rPr lang="hr-HR" sz="3200" dirty="0"/>
              <a:t>III</a:t>
            </a:r>
            <a:r>
              <a:rPr lang="hr-HR" sz="3200" dirty="0" smtClean="0"/>
              <a:t>. (1593.)</a:t>
            </a:r>
          </a:p>
          <a:p>
            <a:r>
              <a:rPr lang="hr-HR" sz="3200" dirty="0" smtClean="0"/>
              <a:t> </a:t>
            </a:r>
            <a:r>
              <a:rPr lang="hr-HR" sz="3200" dirty="0"/>
              <a:t>Rikard II</a:t>
            </a:r>
            <a:r>
              <a:rPr lang="hr-HR" sz="3200" dirty="0" smtClean="0"/>
              <a:t>. (1594.)</a:t>
            </a:r>
          </a:p>
          <a:p>
            <a:r>
              <a:rPr lang="hr-HR" sz="3200" dirty="0" smtClean="0"/>
              <a:t> Kralj Ivan (1594.)</a:t>
            </a:r>
          </a:p>
          <a:p>
            <a:r>
              <a:rPr lang="hr-HR" sz="3200" dirty="0" smtClean="0"/>
              <a:t> </a:t>
            </a:r>
            <a:r>
              <a:rPr lang="hr-HR" sz="3200" dirty="0"/>
              <a:t>Henrik IV</a:t>
            </a:r>
            <a:r>
              <a:rPr lang="hr-HR" sz="3200" dirty="0" smtClean="0"/>
              <a:t>. (1596. – 1597.)</a:t>
            </a:r>
          </a:p>
          <a:p>
            <a:r>
              <a:rPr lang="hr-HR" sz="3200" dirty="0" smtClean="0"/>
              <a:t> </a:t>
            </a:r>
            <a:r>
              <a:rPr lang="hr-HR" sz="3200" dirty="0"/>
              <a:t>Henrik V.  </a:t>
            </a:r>
            <a:r>
              <a:rPr lang="hr-HR" sz="3200" dirty="0" smtClean="0"/>
              <a:t>(1599.)</a:t>
            </a:r>
          </a:p>
          <a:p>
            <a:r>
              <a:rPr lang="hr-HR" sz="3200" dirty="0" smtClean="0"/>
              <a:t> </a:t>
            </a:r>
            <a:r>
              <a:rPr lang="hr-HR" sz="3200" dirty="0"/>
              <a:t>Henrik VIII</a:t>
            </a:r>
            <a:r>
              <a:rPr lang="hr-HR" sz="3200" dirty="0" smtClean="0"/>
              <a:t>. (1612.)</a:t>
            </a:r>
            <a:endParaRPr lang="hr-HR" sz="3200" dirty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305" y="1855960"/>
            <a:ext cx="2892127" cy="3006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7750" y="4997513"/>
            <a:ext cx="306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Henrik VIII. modernija verzija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50048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pjesme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83533"/>
            <a:ext cx="10178322" cy="4096059"/>
          </a:xfrm>
        </p:spPr>
        <p:txBody>
          <a:bodyPr>
            <a:normAutofit/>
          </a:bodyPr>
          <a:lstStyle/>
          <a:p>
            <a:r>
              <a:rPr lang="hr-HR" sz="3200" dirty="0"/>
              <a:t>Venera i Adonis </a:t>
            </a:r>
            <a:r>
              <a:rPr lang="hr-HR" sz="3200" dirty="0" smtClean="0"/>
              <a:t>(1593</a:t>
            </a:r>
            <a:r>
              <a:rPr lang="hr-HR" sz="3200" dirty="0"/>
              <a:t>.)</a:t>
            </a:r>
          </a:p>
          <a:p>
            <a:r>
              <a:rPr lang="hr-HR" sz="3200" dirty="0"/>
              <a:t>Silovanje Lukrecije </a:t>
            </a:r>
            <a:r>
              <a:rPr lang="hr-HR" sz="3200" dirty="0" smtClean="0"/>
              <a:t>(1594</a:t>
            </a:r>
            <a:r>
              <a:rPr lang="hr-HR" sz="3200" dirty="0"/>
              <a:t>.)</a:t>
            </a:r>
          </a:p>
          <a:p>
            <a:r>
              <a:rPr lang="hr-HR" sz="3200" dirty="0"/>
              <a:t>Strastveni hodočasnik </a:t>
            </a:r>
            <a:r>
              <a:rPr lang="hr-HR" sz="3200" dirty="0" smtClean="0"/>
              <a:t>(1599</a:t>
            </a:r>
            <a:r>
              <a:rPr lang="hr-HR" sz="3200" dirty="0"/>
              <a:t>.)</a:t>
            </a:r>
          </a:p>
          <a:p>
            <a:r>
              <a:rPr lang="hr-HR" sz="3200" dirty="0"/>
              <a:t>Feniks i kornjača </a:t>
            </a:r>
            <a:r>
              <a:rPr lang="hr-HR" sz="3200" dirty="0" smtClean="0"/>
              <a:t>(1601</a:t>
            </a:r>
            <a:r>
              <a:rPr lang="hr-HR" sz="3200" dirty="0"/>
              <a:t>.)</a:t>
            </a:r>
          </a:p>
          <a:p>
            <a:r>
              <a:rPr lang="hr-HR" sz="3200" dirty="0"/>
              <a:t>Ljubavnikov prigovor </a:t>
            </a:r>
            <a:r>
              <a:rPr lang="hr-HR" sz="3200" dirty="0" smtClean="0"/>
              <a:t>(1609</a:t>
            </a:r>
            <a:r>
              <a:rPr lang="hr-HR" sz="3200" dirty="0"/>
              <a:t>.)</a:t>
            </a:r>
          </a:p>
          <a:p>
            <a:r>
              <a:rPr lang="hr-HR" sz="3200" dirty="0"/>
              <a:t>Soneti </a:t>
            </a:r>
            <a:r>
              <a:rPr lang="hr-HR" sz="3200" dirty="0" smtClean="0"/>
              <a:t>(1609.)</a:t>
            </a:r>
            <a:endParaRPr lang="hr-H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75" y="1200878"/>
            <a:ext cx="3036495" cy="3543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7787" y="4942107"/>
            <a:ext cx="258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Venera i Adonis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81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130</TotalTime>
  <Words>469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Badge</vt:lpstr>
      <vt:lpstr>William Shakespeare</vt:lpstr>
      <vt:lpstr>rođenje</vt:lpstr>
      <vt:lpstr>brak</vt:lpstr>
      <vt:lpstr>zanimanje</vt:lpstr>
      <vt:lpstr>Najpoznatije djelo</vt:lpstr>
      <vt:lpstr>tragedije</vt:lpstr>
      <vt:lpstr>komedije</vt:lpstr>
      <vt:lpstr>Povijesne drame</vt:lpstr>
      <vt:lpstr>pjesme</vt:lpstr>
      <vt:lpstr>kazalište</vt:lpstr>
      <vt:lpstr>smrt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Shakespeare</dc:title>
  <dc:creator>Tomislav</dc:creator>
  <cp:lastModifiedBy>Tomislav</cp:lastModifiedBy>
  <cp:revision>15</cp:revision>
  <dcterms:created xsi:type="dcterms:W3CDTF">2018-03-04T10:25:58Z</dcterms:created>
  <dcterms:modified xsi:type="dcterms:W3CDTF">2018-03-04T12:36:09Z</dcterms:modified>
</cp:coreProperties>
</file>