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</p:sldMasterIdLst>
  <p:notesMasterIdLst>
    <p:notesMasterId r:id="rId22"/>
  </p:notesMasterIdLst>
  <p:sldIdLst>
    <p:sldId id="313" r:id="rId2"/>
    <p:sldId id="270" r:id="rId3"/>
    <p:sldId id="307" r:id="rId4"/>
    <p:sldId id="351" r:id="rId5"/>
    <p:sldId id="312" r:id="rId6"/>
    <p:sldId id="276" r:id="rId7"/>
    <p:sldId id="364" r:id="rId8"/>
    <p:sldId id="353" r:id="rId9"/>
    <p:sldId id="306" r:id="rId10"/>
    <p:sldId id="322" r:id="rId11"/>
    <p:sldId id="328" r:id="rId12"/>
    <p:sldId id="329" r:id="rId13"/>
    <p:sldId id="281" r:id="rId14"/>
    <p:sldId id="286" r:id="rId15"/>
    <p:sldId id="294" r:id="rId16"/>
    <p:sldId id="295" r:id="rId17"/>
    <p:sldId id="287" r:id="rId18"/>
    <p:sldId id="300" r:id="rId19"/>
    <p:sldId id="303" r:id="rId20"/>
    <p:sldId id="36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A2"/>
    <a:srgbClr val="111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89609" autoAdjust="0"/>
  </p:normalViewPr>
  <p:slideViewPr>
    <p:cSldViewPr snapToGrid="0">
      <p:cViewPr>
        <p:scale>
          <a:sx n="122" d="100"/>
          <a:sy n="122" d="100"/>
        </p:scale>
        <p:origin x="-12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339865-4D0A-4496-8153-C8B47196E091}" type="doc">
      <dgm:prSet loTypeId="urn:microsoft.com/office/officeart/2005/8/layout/radial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4EA00EB4-5A97-4388-B47E-9B81A15CDCF9}">
      <dgm:prSet phldrT="[Text]" custT="1"/>
      <dgm:spPr/>
      <dgm:t>
        <a:bodyPr/>
        <a:lstStyle/>
        <a:p>
          <a:r>
            <a:rPr lang="en-GB" sz="1200" b="1" dirty="0"/>
            <a:t>Learning Events</a:t>
          </a:r>
        </a:p>
      </dgm:t>
    </dgm:pt>
    <dgm:pt modelId="{DD15D3B2-9620-491C-ABDE-4443E32C0A05}" type="parTrans" cxnId="{B4AB8105-730A-4537-A945-FD8E61AC8B62}">
      <dgm:prSet/>
      <dgm:spPr/>
      <dgm:t>
        <a:bodyPr/>
        <a:lstStyle/>
        <a:p>
          <a:endParaRPr lang="en-GB"/>
        </a:p>
      </dgm:t>
    </dgm:pt>
    <dgm:pt modelId="{B7F3E9C5-A6B0-423B-A6C9-2213039FFB9F}" type="sibTrans" cxnId="{B4AB8105-730A-4537-A945-FD8E61AC8B62}">
      <dgm:prSet/>
      <dgm:spPr/>
      <dgm:t>
        <a:bodyPr/>
        <a:lstStyle/>
        <a:p>
          <a:endParaRPr lang="en-GB"/>
        </a:p>
      </dgm:t>
    </dgm:pt>
    <dgm:pt modelId="{DC296CC4-B80B-4BF0-B6F3-5DCEC5CD671A}">
      <dgm:prSet phldrT="[Text]" custT="1"/>
      <dgm:spPr/>
      <dgm:t>
        <a:bodyPr/>
        <a:lstStyle/>
        <a:p>
          <a:r>
            <a:rPr lang="en-GB" sz="1200" b="1" dirty="0"/>
            <a:t>Online Seminars</a:t>
          </a:r>
        </a:p>
      </dgm:t>
    </dgm:pt>
    <dgm:pt modelId="{C325497F-47F1-4ABC-A119-68E87CCDE55F}" type="parTrans" cxnId="{75929AB3-EF1B-4793-B8E7-6050B5F5EFB0}">
      <dgm:prSet/>
      <dgm:spPr/>
      <dgm:t>
        <a:bodyPr/>
        <a:lstStyle/>
        <a:p>
          <a:endParaRPr lang="en-GB"/>
        </a:p>
      </dgm:t>
    </dgm:pt>
    <dgm:pt modelId="{F2218735-F0A8-4EDB-BA39-C893DABDE15F}" type="sibTrans" cxnId="{75929AB3-EF1B-4793-B8E7-6050B5F5EFB0}">
      <dgm:prSet/>
      <dgm:spPr/>
      <dgm:t>
        <a:bodyPr/>
        <a:lstStyle/>
        <a:p>
          <a:endParaRPr lang="en-GB"/>
        </a:p>
      </dgm:t>
    </dgm:pt>
    <dgm:pt modelId="{882D4183-D6FC-4F89-B74D-E890E86D3412}">
      <dgm:prSet phldrT="[Text]" custT="1"/>
      <dgm:spPr/>
      <dgm:t>
        <a:bodyPr/>
        <a:lstStyle/>
        <a:p>
          <a:r>
            <a:rPr lang="en-GB" sz="1400" b="1" dirty="0"/>
            <a:t>Future Classroom Workshops</a:t>
          </a:r>
          <a:endParaRPr lang="en-GB" sz="1400" dirty="0"/>
        </a:p>
      </dgm:t>
    </dgm:pt>
    <dgm:pt modelId="{39DEC577-49CB-4A20-9742-ADD93AE0D393}" type="parTrans" cxnId="{53DF8E35-89BC-4205-BD29-DED4014CE31A}">
      <dgm:prSet/>
      <dgm:spPr/>
      <dgm:t>
        <a:bodyPr/>
        <a:lstStyle/>
        <a:p>
          <a:endParaRPr lang="en-GB"/>
        </a:p>
      </dgm:t>
    </dgm:pt>
    <dgm:pt modelId="{68412CA3-0BD6-4F73-BCDF-922B980362C9}" type="sibTrans" cxnId="{53DF8E35-89BC-4205-BD29-DED4014CE31A}">
      <dgm:prSet/>
      <dgm:spPr/>
      <dgm:t>
        <a:bodyPr/>
        <a:lstStyle/>
        <a:p>
          <a:endParaRPr lang="en-GB"/>
        </a:p>
      </dgm:t>
    </dgm:pt>
    <dgm:pt modelId="{C8ABCEA1-A5E0-43B1-A21E-4EAC54253EFB}">
      <dgm:prSet phldrT="[Text]" custT="1"/>
      <dgm:spPr/>
      <dgm:t>
        <a:bodyPr/>
        <a:lstStyle/>
        <a:p>
          <a:r>
            <a:rPr lang="en-GB" sz="1100" b="1" dirty="0">
              <a:solidFill>
                <a:schemeClr val="tx2">
                  <a:lumMod val="60000"/>
                  <a:lumOff val="40000"/>
                </a:schemeClr>
              </a:solidFill>
            </a:rPr>
            <a:t>eTwinning seminars</a:t>
          </a:r>
        </a:p>
      </dgm:t>
    </dgm:pt>
    <dgm:pt modelId="{8032F31C-9AD0-44C1-8348-DC039B044C54}" type="parTrans" cxnId="{C16E8240-BA14-4810-A277-A9B0A70DB294}">
      <dgm:prSet/>
      <dgm:spPr/>
      <dgm:t>
        <a:bodyPr/>
        <a:lstStyle/>
        <a:p>
          <a:endParaRPr lang="en-GB"/>
        </a:p>
      </dgm:t>
    </dgm:pt>
    <dgm:pt modelId="{CE5CA582-2146-401C-A1DA-64E97B1B492A}" type="sibTrans" cxnId="{C16E8240-BA14-4810-A277-A9B0A70DB294}">
      <dgm:prSet/>
      <dgm:spPr/>
      <dgm:t>
        <a:bodyPr/>
        <a:lstStyle/>
        <a:p>
          <a:endParaRPr lang="en-GB"/>
        </a:p>
      </dgm:t>
    </dgm:pt>
    <dgm:pt modelId="{C5EA1980-C20B-4602-9F63-A4F9E0751460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 sz="1300" b="1" dirty="0">
              <a:solidFill>
                <a:schemeClr val="tx2">
                  <a:lumMod val="60000"/>
                  <a:lumOff val="40000"/>
                </a:schemeClr>
              </a:solidFill>
            </a:rPr>
            <a:t>Professional Development Workshops</a:t>
          </a:r>
        </a:p>
      </dgm:t>
    </dgm:pt>
    <dgm:pt modelId="{BE55A2FC-02F1-40BC-82CE-F38CF23EEC8B}" type="parTrans" cxnId="{E4EA73DE-5AB0-4EEF-BD8F-F70506D07BD9}">
      <dgm:prSet/>
      <dgm:spPr/>
      <dgm:t>
        <a:bodyPr/>
        <a:lstStyle/>
        <a:p>
          <a:endParaRPr lang="en-GB"/>
        </a:p>
      </dgm:t>
    </dgm:pt>
    <dgm:pt modelId="{CDA78C2B-E3A4-4D22-A677-7A7B3003B538}" type="sibTrans" cxnId="{E4EA73DE-5AB0-4EEF-BD8F-F70506D07BD9}">
      <dgm:prSet/>
      <dgm:spPr/>
      <dgm:t>
        <a:bodyPr/>
        <a:lstStyle/>
        <a:p>
          <a:endParaRPr lang="en-GB"/>
        </a:p>
      </dgm:t>
    </dgm:pt>
    <dgm:pt modelId="{3735772B-790A-4626-9798-7AA904615509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1200" b="1" dirty="0">
              <a:solidFill>
                <a:schemeClr val="tx2">
                  <a:lumMod val="60000"/>
                  <a:lumOff val="40000"/>
                </a:schemeClr>
              </a:solidFill>
            </a:rPr>
            <a:t>Contact Seminars</a:t>
          </a:r>
        </a:p>
      </dgm:t>
    </dgm:pt>
    <dgm:pt modelId="{3373992A-DFFA-45FD-AB0D-46B83EB35A89}" type="parTrans" cxnId="{68F59B56-14D0-4D87-9DFB-809A44D4A0B7}">
      <dgm:prSet/>
      <dgm:spPr/>
      <dgm:t>
        <a:bodyPr/>
        <a:lstStyle/>
        <a:p>
          <a:endParaRPr lang="en-GB"/>
        </a:p>
      </dgm:t>
    </dgm:pt>
    <dgm:pt modelId="{BBEA1AA5-DADB-4F82-829C-1194B74C9CB7}" type="sibTrans" cxnId="{68F59B56-14D0-4D87-9DFB-809A44D4A0B7}">
      <dgm:prSet/>
      <dgm:spPr/>
      <dgm:t>
        <a:bodyPr/>
        <a:lstStyle/>
        <a:p>
          <a:endParaRPr lang="en-GB"/>
        </a:p>
      </dgm:t>
    </dgm:pt>
    <dgm:pt modelId="{0192C009-F345-4E6B-B30F-D0A063D8EC68}" type="pres">
      <dgm:prSet presAssocID="{28339865-4D0A-4496-8153-C8B47196E09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B1F964-D83C-4097-987D-339304BE0FC3}" type="pres">
      <dgm:prSet presAssocID="{28339865-4D0A-4496-8153-C8B47196E091}" presName="cycle" presStyleCnt="0"/>
      <dgm:spPr/>
    </dgm:pt>
    <dgm:pt modelId="{46D2B055-3C3D-44F6-8303-A293CDD14387}" type="pres">
      <dgm:prSet presAssocID="{28339865-4D0A-4496-8153-C8B47196E091}" presName="centerShape" presStyleCnt="0"/>
      <dgm:spPr/>
    </dgm:pt>
    <dgm:pt modelId="{183F750F-C76A-4B5B-82F5-39A4E948D5C5}" type="pres">
      <dgm:prSet presAssocID="{28339865-4D0A-4496-8153-C8B47196E091}" presName="connSite" presStyleLbl="node1" presStyleIdx="0" presStyleCnt="7"/>
      <dgm:spPr/>
    </dgm:pt>
    <dgm:pt modelId="{671EB834-ECF6-4DA1-8FD1-160432DBB9C6}" type="pres">
      <dgm:prSet presAssocID="{28339865-4D0A-4496-8153-C8B47196E091}" presName="visible" presStyleLbl="node1" presStyleIdx="0" presStyleCnt="7" custScaleX="139207" custScaleY="177193"/>
      <dgm:spPr/>
    </dgm:pt>
    <dgm:pt modelId="{E7E34BBA-0AB4-4173-BE24-306C3B53F74E}" type="pres">
      <dgm:prSet presAssocID="{DD15D3B2-9620-491C-ABDE-4443E32C0A05}" presName="Name25" presStyleLbl="parChTrans1D1" presStyleIdx="0" presStyleCnt="6"/>
      <dgm:spPr/>
      <dgm:t>
        <a:bodyPr/>
        <a:lstStyle/>
        <a:p>
          <a:endParaRPr lang="en-US"/>
        </a:p>
      </dgm:t>
    </dgm:pt>
    <dgm:pt modelId="{7F1B7325-41A6-4D47-A5EB-52250EC38ECF}" type="pres">
      <dgm:prSet presAssocID="{4EA00EB4-5A97-4388-B47E-9B81A15CDCF9}" presName="node" presStyleCnt="0"/>
      <dgm:spPr/>
    </dgm:pt>
    <dgm:pt modelId="{A879E608-9A51-4AD8-BE9B-6DD544387657}" type="pres">
      <dgm:prSet presAssocID="{4EA00EB4-5A97-4388-B47E-9B81A15CDCF9}" presName="parentNode" presStyleLbl="node1" presStyleIdx="1" presStyleCnt="7" custScaleX="184924" custScaleY="165520" custLinFactNeighborX="31756" custLinFactNeighborY="867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04954-3292-42E1-B316-AE7E58F56E2D}" type="pres">
      <dgm:prSet presAssocID="{4EA00EB4-5A97-4388-B47E-9B81A15CDCF9}" presName="childNode" presStyleLbl="revTx" presStyleIdx="0" presStyleCnt="0">
        <dgm:presLayoutVars>
          <dgm:bulletEnabled val="1"/>
        </dgm:presLayoutVars>
      </dgm:prSet>
      <dgm:spPr/>
    </dgm:pt>
    <dgm:pt modelId="{BCF11DD0-66D0-4BAB-B711-83A133906A8A}" type="pres">
      <dgm:prSet presAssocID="{C325497F-47F1-4ABC-A119-68E87CCDE55F}" presName="Name25" presStyleLbl="parChTrans1D1" presStyleIdx="1" presStyleCnt="6"/>
      <dgm:spPr/>
      <dgm:t>
        <a:bodyPr/>
        <a:lstStyle/>
        <a:p>
          <a:endParaRPr lang="en-US"/>
        </a:p>
      </dgm:t>
    </dgm:pt>
    <dgm:pt modelId="{7007CED2-7A79-4D29-9575-617A43DC1B95}" type="pres">
      <dgm:prSet presAssocID="{DC296CC4-B80B-4BF0-B6F3-5DCEC5CD671A}" presName="node" presStyleCnt="0"/>
      <dgm:spPr/>
    </dgm:pt>
    <dgm:pt modelId="{3AC5D4C6-ADDB-45A3-AE46-F37FEE63C80B}" type="pres">
      <dgm:prSet presAssocID="{DC296CC4-B80B-4BF0-B6F3-5DCEC5CD671A}" presName="parentNode" presStyleLbl="node1" presStyleIdx="2" presStyleCnt="7" custScaleX="189930" custScaleY="177376" custLinFactY="81975" custLinFactNeighborX="16936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6C563-5EDA-4F90-A372-69C10A48E418}" type="pres">
      <dgm:prSet presAssocID="{DC296CC4-B80B-4BF0-B6F3-5DCEC5CD671A}" presName="childNode" presStyleLbl="revTx" presStyleIdx="0" presStyleCnt="0">
        <dgm:presLayoutVars>
          <dgm:bulletEnabled val="1"/>
        </dgm:presLayoutVars>
      </dgm:prSet>
      <dgm:spPr/>
    </dgm:pt>
    <dgm:pt modelId="{767B1B0C-A74B-41BB-A6BC-F1D46F838355}" type="pres">
      <dgm:prSet presAssocID="{39DEC577-49CB-4A20-9742-ADD93AE0D393}" presName="Name25" presStyleLbl="parChTrans1D1" presStyleIdx="2" presStyleCnt="6"/>
      <dgm:spPr/>
      <dgm:t>
        <a:bodyPr/>
        <a:lstStyle/>
        <a:p>
          <a:endParaRPr lang="en-US"/>
        </a:p>
      </dgm:t>
    </dgm:pt>
    <dgm:pt modelId="{C8BB0B9C-2DAD-47C3-AFE1-E60D08D22461}" type="pres">
      <dgm:prSet presAssocID="{882D4183-D6FC-4F89-B74D-E890E86D3412}" presName="node" presStyleCnt="0"/>
      <dgm:spPr/>
    </dgm:pt>
    <dgm:pt modelId="{A81806C5-8246-45CE-AF9F-91A268ECFA85}" type="pres">
      <dgm:prSet presAssocID="{882D4183-D6FC-4F89-B74D-E890E86D3412}" presName="parentNode" presStyleLbl="node1" presStyleIdx="3" presStyleCnt="7" custScaleX="253841" custScaleY="206762" custLinFactY="103810" custLinFactNeighborX="-31593" custLinFactNeighborY="2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D3A8F-8719-429C-93B3-7B8C6EBBD402}" type="pres">
      <dgm:prSet presAssocID="{882D4183-D6FC-4F89-B74D-E890E86D3412}" presName="childNode" presStyleLbl="revTx" presStyleIdx="0" presStyleCnt="0">
        <dgm:presLayoutVars>
          <dgm:bulletEnabled val="1"/>
        </dgm:presLayoutVars>
      </dgm:prSet>
      <dgm:spPr/>
    </dgm:pt>
    <dgm:pt modelId="{D5F15C5A-34B2-43B8-9077-5EA02173F5D0}" type="pres">
      <dgm:prSet presAssocID="{8032F31C-9AD0-44C1-8348-DC039B044C54}" presName="Name25" presStyleLbl="parChTrans1D1" presStyleIdx="3" presStyleCnt="6"/>
      <dgm:spPr/>
      <dgm:t>
        <a:bodyPr/>
        <a:lstStyle/>
        <a:p>
          <a:endParaRPr lang="en-US"/>
        </a:p>
      </dgm:t>
    </dgm:pt>
    <dgm:pt modelId="{36DB41DB-2D12-462D-B4B8-3860FA0E4A85}" type="pres">
      <dgm:prSet presAssocID="{C8ABCEA1-A5E0-43B1-A21E-4EAC54253EFB}" presName="node" presStyleCnt="0"/>
      <dgm:spPr/>
    </dgm:pt>
    <dgm:pt modelId="{60E0E5B8-E658-4A7B-AD6E-9D3C719B2F14}" type="pres">
      <dgm:prSet presAssocID="{C8ABCEA1-A5E0-43B1-A21E-4EAC54253EFB}" presName="parentNode" presStyleLbl="node1" presStyleIdx="4" presStyleCnt="7" custScaleX="186325" custScaleY="201807" custLinFactX="100000" custLinFactY="-134923" custLinFactNeighborX="187584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C261F-F1E2-4994-9502-A2968095C52A}" type="pres">
      <dgm:prSet presAssocID="{C8ABCEA1-A5E0-43B1-A21E-4EAC54253EFB}" presName="childNode" presStyleLbl="revTx" presStyleIdx="0" presStyleCnt="0">
        <dgm:presLayoutVars>
          <dgm:bulletEnabled val="1"/>
        </dgm:presLayoutVars>
      </dgm:prSet>
      <dgm:spPr/>
    </dgm:pt>
    <dgm:pt modelId="{55E4AD51-0468-4B9F-AE36-A5C5CA1CA914}" type="pres">
      <dgm:prSet presAssocID="{BE55A2FC-02F1-40BC-82CE-F38CF23EEC8B}" presName="Name25" presStyleLbl="parChTrans1D1" presStyleIdx="4" presStyleCnt="6"/>
      <dgm:spPr/>
      <dgm:t>
        <a:bodyPr/>
        <a:lstStyle/>
        <a:p>
          <a:endParaRPr lang="en-US"/>
        </a:p>
      </dgm:t>
    </dgm:pt>
    <dgm:pt modelId="{2E41C052-0565-4AA9-B029-A2BC78139ED5}" type="pres">
      <dgm:prSet presAssocID="{C5EA1980-C20B-4602-9F63-A4F9E0751460}" presName="node" presStyleCnt="0"/>
      <dgm:spPr/>
    </dgm:pt>
    <dgm:pt modelId="{3C27E1AE-BC17-4D5F-8478-214916D2DC0F}" type="pres">
      <dgm:prSet presAssocID="{C5EA1980-C20B-4602-9F63-A4F9E0751460}" presName="parentNode" presStyleLbl="node1" presStyleIdx="5" presStyleCnt="7" custScaleX="311256" custScaleY="229661" custLinFactX="200000" custLinFactY="-97979" custLinFactNeighborX="229801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B5114-8BA7-4FF1-B7E9-020793891E24}" type="pres">
      <dgm:prSet presAssocID="{C5EA1980-C20B-4602-9F63-A4F9E0751460}" presName="childNode" presStyleLbl="revTx" presStyleIdx="0" presStyleCnt="0">
        <dgm:presLayoutVars>
          <dgm:bulletEnabled val="1"/>
        </dgm:presLayoutVars>
      </dgm:prSet>
      <dgm:spPr/>
    </dgm:pt>
    <dgm:pt modelId="{69B4A100-40D7-45B3-8AA2-7ED3051396B2}" type="pres">
      <dgm:prSet presAssocID="{3373992A-DFFA-45FD-AB0D-46B83EB35A89}" presName="Name25" presStyleLbl="parChTrans1D1" presStyleIdx="5" presStyleCnt="6"/>
      <dgm:spPr/>
      <dgm:t>
        <a:bodyPr/>
        <a:lstStyle/>
        <a:p>
          <a:endParaRPr lang="en-US"/>
        </a:p>
      </dgm:t>
    </dgm:pt>
    <dgm:pt modelId="{502C5DB3-9DC4-4102-8171-960A2CA26FEB}" type="pres">
      <dgm:prSet presAssocID="{3735772B-790A-4626-9798-7AA904615509}" presName="node" presStyleCnt="0"/>
      <dgm:spPr/>
    </dgm:pt>
    <dgm:pt modelId="{6663ECEB-27A8-4E19-BE6B-FEE397307FF2}" type="pres">
      <dgm:prSet presAssocID="{3735772B-790A-4626-9798-7AA904615509}" presName="parentNode" presStyleLbl="node1" presStyleIdx="6" presStyleCnt="7" custScaleX="187837" custScaleY="158668" custLinFactX="202885" custLinFactNeighborX="300000" custLinFactNeighborY="-820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56F6C-7C93-4D95-858C-860122BC70F2}" type="pres">
      <dgm:prSet presAssocID="{3735772B-790A-4626-9798-7AA90461550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42A8A3B2-F339-42DA-AD81-4971560529BD}" type="presOf" srcId="{C8ABCEA1-A5E0-43B1-A21E-4EAC54253EFB}" destId="{60E0E5B8-E658-4A7B-AD6E-9D3C719B2F14}" srcOrd="0" destOrd="0" presId="urn:microsoft.com/office/officeart/2005/8/layout/radial2"/>
    <dgm:cxn modelId="{C9F63DC5-E257-437F-A70B-B63CC4A75F64}" type="presOf" srcId="{3735772B-790A-4626-9798-7AA904615509}" destId="{6663ECEB-27A8-4E19-BE6B-FEE397307FF2}" srcOrd="0" destOrd="0" presId="urn:microsoft.com/office/officeart/2005/8/layout/radial2"/>
    <dgm:cxn modelId="{A22B55BF-4EF6-4E98-AF91-EA493E67F166}" type="presOf" srcId="{DC296CC4-B80B-4BF0-B6F3-5DCEC5CD671A}" destId="{3AC5D4C6-ADDB-45A3-AE46-F37FEE63C80B}" srcOrd="0" destOrd="0" presId="urn:microsoft.com/office/officeart/2005/8/layout/radial2"/>
    <dgm:cxn modelId="{68F59B56-14D0-4D87-9DFB-809A44D4A0B7}" srcId="{28339865-4D0A-4496-8153-C8B47196E091}" destId="{3735772B-790A-4626-9798-7AA904615509}" srcOrd="5" destOrd="0" parTransId="{3373992A-DFFA-45FD-AB0D-46B83EB35A89}" sibTransId="{BBEA1AA5-DADB-4F82-829C-1194B74C9CB7}"/>
    <dgm:cxn modelId="{F496A583-2EBE-41DB-B2E6-5B49A6C48A97}" type="presOf" srcId="{28339865-4D0A-4496-8153-C8B47196E091}" destId="{0192C009-F345-4E6B-B30F-D0A063D8EC68}" srcOrd="0" destOrd="0" presId="urn:microsoft.com/office/officeart/2005/8/layout/radial2"/>
    <dgm:cxn modelId="{B4AB8105-730A-4537-A945-FD8E61AC8B62}" srcId="{28339865-4D0A-4496-8153-C8B47196E091}" destId="{4EA00EB4-5A97-4388-B47E-9B81A15CDCF9}" srcOrd="0" destOrd="0" parTransId="{DD15D3B2-9620-491C-ABDE-4443E32C0A05}" sibTransId="{B7F3E9C5-A6B0-423B-A6C9-2213039FFB9F}"/>
    <dgm:cxn modelId="{75929AB3-EF1B-4793-B8E7-6050B5F5EFB0}" srcId="{28339865-4D0A-4496-8153-C8B47196E091}" destId="{DC296CC4-B80B-4BF0-B6F3-5DCEC5CD671A}" srcOrd="1" destOrd="0" parTransId="{C325497F-47F1-4ABC-A119-68E87CCDE55F}" sibTransId="{F2218735-F0A8-4EDB-BA39-C893DABDE15F}"/>
    <dgm:cxn modelId="{94566E63-3FEC-4811-AAD4-392C595F39D5}" type="presOf" srcId="{C5EA1980-C20B-4602-9F63-A4F9E0751460}" destId="{3C27E1AE-BC17-4D5F-8478-214916D2DC0F}" srcOrd="0" destOrd="0" presId="urn:microsoft.com/office/officeart/2005/8/layout/radial2"/>
    <dgm:cxn modelId="{FCAC3E41-9BF5-4FC8-8318-5F4C9F60208C}" type="presOf" srcId="{3373992A-DFFA-45FD-AB0D-46B83EB35A89}" destId="{69B4A100-40D7-45B3-8AA2-7ED3051396B2}" srcOrd="0" destOrd="0" presId="urn:microsoft.com/office/officeart/2005/8/layout/radial2"/>
    <dgm:cxn modelId="{C7C6D45A-AAA1-4A98-8E46-127450C35BD7}" type="presOf" srcId="{BE55A2FC-02F1-40BC-82CE-F38CF23EEC8B}" destId="{55E4AD51-0468-4B9F-AE36-A5C5CA1CA914}" srcOrd="0" destOrd="0" presId="urn:microsoft.com/office/officeart/2005/8/layout/radial2"/>
    <dgm:cxn modelId="{C20F3CE3-F32C-49C5-BA15-1E9348D81941}" type="presOf" srcId="{C325497F-47F1-4ABC-A119-68E87CCDE55F}" destId="{BCF11DD0-66D0-4BAB-B711-83A133906A8A}" srcOrd="0" destOrd="0" presId="urn:microsoft.com/office/officeart/2005/8/layout/radial2"/>
    <dgm:cxn modelId="{B8AE9347-EC08-4B05-AA24-628572AD29BB}" type="presOf" srcId="{882D4183-D6FC-4F89-B74D-E890E86D3412}" destId="{A81806C5-8246-45CE-AF9F-91A268ECFA85}" srcOrd="0" destOrd="0" presId="urn:microsoft.com/office/officeart/2005/8/layout/radial2"/>
    <dgm:cxn modelId="{92A69AE3-59BD-4D8E-9307-E38673D9BD8B}" type="presOf" srcId="{39DEC577-49CB-4A20-9742-ADD93AE0D393}" destId="{767B1B0C-A74B-41BB-A6BC-F1D46F838355}" srcOrd="0" destOrd="0" presId="urn:microsoft.com/office/officeart/2005/8/layout/radial2"/>
    <dgm:cxn modelId="{DFBF8239-B553-4552-8D6C-BC703F528E93}" type="presOf" srcId="{8032F31C-9AD0-44C1-8348-DC039B044C54}" destId="{D5F15C5A-34B2-43B8-9077-5EA02173F5D0}" srcOrd="0" destOrd="0" presId="urn:microsoft.com/office/officeart/2005/8/layout/radial2"/>
    <dgm:cxn modelId="{D7BC654C-34A6-4A78-988B-22B9F98E78C8}" type="presOf" srcId="{DD15D3B2-9620-491C-ABDE-4443E32C0A05}" destId="{E7E34BBA-0AB4-4173-BE24-306C3B53F74E}" srcOrd="0" destOrd="0" presId="urn:microsoft.com/office/officeart/2005/8/layout/radial2"/>
    <dgm:cxn modelId="{DCD24F20-A8C6-497C-9178-65EBAAD090F3}" type="presOf" srcId="{4EA00EB4-5A97-4388-B47E-9B81A15CDCF9}" destId="{A879E608-9A51-4AD8-BE9B-6DD544387657}" srcOrd="0" destOrd="0" presId="urn:microsoft.com/office/officeart/2005/8/layout/radial2"/>
    <dgm:cxn modelId="{E4EA73DE-5AB0-4EEF-BD8F-F70506D07BD9}" srcId="{28339865-4D0A-4496-8153-C8B47196E091}" destId="{C5EA1980-C20B-4602-9F63-A4F9E0751460}" srcOrd="4" destOrd="0" parTransId="{BE55A2FC-02F1-40BC-82CE-F38CF23EEC8B}" sibTransId="{CDA78C2B-E3A4-4D22-A677-7A7B3003B538}"/>
    <dgm:cxn modelId="{C16E8240-BA14-4810-A277-A9B0A70DB294}" srcId="{28339865-4D0A-4496-8153-C8B47196E091}" destId="{C8ABCEA1-A5E0-43B1-A21E-4EAC54253EFB}" srcOrd="3" destOrd="0" parTransId="{8032F31C-9AD0-44C1-8348-DC039B044C54}" sibTransId="{CE5CA582-2146-401C-A1DA-64E97B1B492A}"/>
    <dgm:cxn modelId="{53DF8E35-89BC-4205-BD29-DED4014CE31A}" srcId="{28339865-4D0A-4496-8153-C8B47196E091}" destId="{882D4183-D6FC-4F89-B74D-E890E86D3412}" srcOrd="2" destOrd="0" parTransId="{39DEC577-49CB-4A20-9742-ADD93AE0D393}" sibTransId="{68412CA3-0BD6-4F73-BCDF-922B980362C9}"/>
    <dgm:cxn modelId="{9E480DF4-EE47-4DD1-B810-01CC22E3A757}" type="presParOf" srcId="{0192C009-F345-4E6B-B30F-D0A063D8EC68}" destId="{76B1F964-D83C-4097-987D-339304BE0FC3}" srcOrd="0" destOrd="0" presId="urn:microsoft.com/office/officeart/2005/8/layout/radial2"/>
    <dgm:cxn modelId="{823CDB5E-5BB6-4F9A-AB1E-1A60C51D9A77}" type="presParOf" srcId="{76B1F964-D83C-4097-987D-339304BE0FC3}" destId="{46D2B055-3C3D-44F6-8303-A293CDD14387}" srcOrd="0" destOrd="0" presId="urn:microsoft.com/office/officeart/2005/8/layout/radial2"/>
    <dgm:cxn modelId="{8EA2D328-B4ED-4ACF-8385-4DEDCA74E332}" type="presParOf" srcId="{46D2B055-3C3D-44F6-8303-A293CDD14387}" destId="{183F750F-C76A-4B5B-82F5-39A4E948D5C5}" srcOrd="0" destOrd="0" presId="urn:microsoft.com/office/officeart/2005/8/layout/radial2"/>
    <dgm:cxn modelId="{74E1B129-7915-4BA7-B2BA-F375F79A936D}" type="presParOf" srcId="{46D2B055-3C3D-44F6-8303-A293CDD14387}" destId="{671EB834-ECF6-4DA1-8FD1-160432DBB9C6}" srcOrd="1" destOrd="0" presId="urn:microsoft.com/office/officeart/2005/8/layout/radial2"/>
    <dgm:cxn modelId="{FAF46C43-E03A-4568-808D-4DB6A44F85BA}" type="presParOf" srcId="{76B1F964-D83C-4097-987D-339304BE0FC3}" destId="{E7E34BBA-0AB4-4173-BE24-306C3B53F74E}" srcOrd="1" destOrd="0" presId="urn:microsoft.com/office/officeart/2005/8/layout/radial2"/>
    <dgm:cxn modelId="{164D4233-01C4-47EE-B38B-4449AEA36CF5}" type="presParOf" srcId="{76B1F964-D83C-4097-987D-339304BE0FC3}" destId="{7F1B7325-41A6-4D47-A5EB-52250EC38ECF}" srcOrd="2" destOrd="0" presId="urn:microsoft.com/office/officeart/2005/8/layout/radial2"/>
    <dgm:cxn modelId="{AC688985-E85F-4243-815E-C0DFE8D38CCF}" type="presParOf" srcId="{7F1B7325-41A6-4D47-A5EB-52250EC38ECF}" destId="{A879E608-9A51-4AD8-BE9B-6DD544387657}" srcOrd="0" destOrd="0" presId="urn:microsoft.com/office/officeart/2005/8/layout/radial2"/>
    <dgm:cxn modelId="{98EC2A96-7E49-4E07-BFEA-A82391B77FB3}" type="presParOf" srcId="{7F1B7325-41A6-4D47-A5EB-52250EC38ECF}" destId="{E1704954-3292-42E1-B316-AE7E58F56E2D}" srcOrd="1" destOrd="0" presId="urn:microsoft.com/office/officeart/2005/8/layout/radial2"/>
    <dgm:cxn modelId="{083606DF-ED04-4D9F-800F-8019F90269E7}" type="presParOf" srcId="{76B1F964-D83C-4097-987D-339304BE0FC3}" destId="{BCF11DD0-66D0-4BAB-B711-83A133906A8A}" srcOrd="3" destOrd="0" presId="urn:microsoft.com/office/officeart/2005/8/layout/radial2"/>
    <dgm:cxn modelId="{AF126B5E-2F68-4498-9351-22B779DEAED2}" type="presParOf" srcId="{76B1F964-D83C-4097-987D-339304BE0FC3}" destId="{7007CED2-7A79-4D29-9575-617A43DC1B95}" srcOrd="4" destOrd="0" presId="urn:microsoft.com/office/officeart/2005/8/layout/radial2"/>
    <dgm:cxn modelId="{E936A854-53EA-4C35-9123-E2E261315FA4}" type="presParOf" srcId="{7007CED2-7A79-4D29-9575-617A43DC1B95}" destId="{3AC5D4C6-ADDB-45A3-AE46-F37FEE63C80B}" srcOrd="0" destOrd="0" presId="urn:microsoft.com/office/officeart/2005/8/layout/radial2"/>
    <dgm:cxn modelId="{38D4FE56-1AC1-41FF-9420-D912CFCD6B27}" type="presParOf" srcId="{7007CED2-7A79-4D29-9575-617A43DC1B95}" destId="{8466C563-5EDA-4F90-A372-69C10A48E418}" srcOrd="1" destOrd="0" presId="urn:microsoft.com/office/officeart/2005/8/layout/radial2"/>
    <dgm:cxn modelId="{CB142A40-AC3A-4463-B0BA-4874047C21CC}" type="presParOf" srcId="{76B1F964-D83C-4097-987D-339304BE0FC3}" destId="{767B1B0C-A74B-41BB-A6BC-F1D46F838355}" srcOrd="5" destOrd="0" presId="urn:microsoft.com/office/officeart/2005/8/layout/radial2"/>
    <dgm:cxn modelId="{DA302A0C-33D5-48F5-B38E-3990ACCCFCCB}" type="presParOf" srcId="{76B1F964-D83C-4097-987D-339304BE0FC3}" destId="{C8BB0B9C-2DAD-47C3-AFE1-E60D08D22461}" srcOrd="6" destOrd="0" presId="urn:microsoft.com/office/officeart/2005/8/layout/radial2"/>
    <dgm:cxn modelId="{E5E407BD-B90E-4269-BAE7-7B398EB4BAEF}" type="presParOf" srcId="{C8BB0B9C-2DAD-47C3-AFE1-E60D08D22461}" destId="{A81806C5-8246-45CE-AF9F-91A268ECFA85}" srcOrd="0" destOrd="0" presId="urn:microsoft.com/office/officeart/2005/8/layout/radial2"/>
    <dgm:cxn modelId="{A59F8C7B-1ACB-4845-A67F-8960EB8FA639}" type="presParOf" srcId="{C8BB0B9C-2DAD-47C3-AFE1-E60D08D22461}" destId="{FECD3A8F-8719-429C-93B3-7B8C6EBBD402}" srcOrd="1" destOrd="0" presId="urn:microsoft.com/office/officeart/2005/8/layout/radial2"/>
    <dgm:cxn modelId="{7E2FB365-84C7-46B2-8178-DAD0D0CE6D25}" type="presParOf" srcId="{76B1F964-D83C-4097-987D-339304BE0FC3}" destId="{D5F15C5A-34B2-43B8-9077-5EA02173F5D0}" srcOrd="7" destOrd="0" presId="urn:microsoft.com/office/officeart/2005/8/layout/radial2"/>
    <dgm:cxn modelId="{BBA10EA0-219B-4070-8960-B9190D5ACB6E}" type="presParOf" srcId="{76B1F964-D83C-4097-987D-339304BE0FC3}" destId="{36DB41DB-2D12-462D-B4B8-3860FA0E4A85}" srcOrd="8" destOrd="0" presId="urn:microsoft.com/office/officeart/2005/8/layout/radial2"/>
    <dgm:cxn modelId="{B1609B8D-AFD5-4A60-ADF2-D068064B665D}" type="presParOf" srcId="{36DB41DB-2D12-462D-B4B8-3860FA0E4A85}" destId="{60E0E5B8-E658-4A7B-AD6E-9D3C719B2F14}" srcOrd="0" destOrd="0" presId="urn:microsoft.com/office/officeart/2005/8/layout/radial2"/>
    <dgm:cxn modelId="{C8F1C636-C1E3-4340-84AE-61A152DFF1D7}" type="presParOf" srcId="{36DB41DB-2D12-462D-B4B8-3860FA0E4A85}" destId="{839C261F-F1E2-4994-9502-A2968095C52A}" srcOrd="1" destOrd="0" presId="urn:microsoft.com/office/officeart/2005/8/layout/radial2"/>
    <dgm:cxn modelId="{3AA769C8-7176-40D6-B74D-E7082D416ED7}" type="presParOf" srcId="{76B1F964-D83C-4097-987D-339304BE0FC3}" destId="{55E4AD51-0468-4B9F-AE36-A5C5CA1CA914}" srcOrd="9" destOrd="0" presId="urn:microsoft.com/office/officeart/2005/8/layout/radial2"/>
    <dgm:cxn modelId="{60D87A5B-D154-4BB1-9513-EE21882C0DF8}" type="presParOf" srcId="{76B1F964-D83C-4097-987D-339304BE0FC3}" destId="{2E41C052-0565-4AA9-B029-A2BC78139ED5}" srcOrd="10" destOrd="0" presId="urn:microsoft.com/office/officeart/2005/8/layout/radial2"/>
    <dgm:cxn modelId="{4E481B71-337B-4A86-AD4F-A6444C5BDA19}" type="presParOf" srcId="{2E41C052-0565-4AA9-B029-A2BC78139ED5}" destId="{3C27E1AE-BC17-4D5F-8478-214916D2DC0F}" srcOrd="0" destOrd="0" presId="urn:microsoft.com/office/officeart/2005/8/layout/radial2"/>
    <dgm:cxn modelId="{B4D590E9-EF5A-496D-B1FC-D14CBA5F0E9A}" type="presParOf" srcId="{2E41C052-0565-4AA9-B029-A2BC78139ED5}" destId="{237B5114-8BA7-4FF1-B7E9-020793891E24}" srcOrd="1" destOrd="0" presId="urn:microsoft.com/office/officeart/2005/8/layout/radial2"/>
    <dgm:cxn modelId="{4E62A76E-4EA1-4E53-AC1B-AE71622EFF99}" type="presParOf" srcId="{76B1F964-D83C-4097-987D-339304BE0FC3}" destId="{69B4A100-40D7-45B3-8AA2-7ED3051396B2}" srcOrd="11" destOrd="0" presId="urn:microsoft.com/office/officeart/2005/8/layout/radial2"/>
    <dgm:cxn modelId="{65F6EDCC-88BB-4462-9300-FE94ACB1B666}" type="presParOf" srcId="{76B1F964-D83C-4097-987D-339304BE0FC3}" destId="{502C5DB3-9DC4-4102-8171-960A2CA26FEB}" srcOrd="12" destOrd="0" presId="urn:microsoft.com/office/officeart/2005/8/layout/radial2"/>
    <dgm:cxn modelId="{E9722964-2C4E-4D71-A5C2-73228D3EAF1C}" type="presParOf" srcId="{502C5DB3-9DC4-4102-8171-960A2CA26FEB}" destId="{6663ECEB-27A8-4E19-BE6B-FEE397307FF2}" srcOrd="0" destOrd="0" presId="urn:microsoft.com/office/officeart/2005/8/layout/radial2"/>
    <dgm:cxn modelId="{A61F8737-84DF-4446-8ABF-C1FCCC07EC12}" type="presParOf" srcId="{502C5DB3-9DC4-4102-8171-960A2CA26FEB}" destId="{9C456F6C-7C93-4D95-858C-860122BC70F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4A100-40D7-45B3-8AA2-7ED3051396B2}">
      <dsp:nvSpPr>
        <dsp:cNvPr id="0" name=""/>
        <dsp:cNvSpPr/>
      </dsp:nvSpPr>
      <dsp:spPr>
        <a:xfrm rot="1050107">
          <a:off x="2896707" y="2629353"/>
          <a:ext cx="3381088" cy="20170"/>
        </a:xfrm>
        <a:custGeom>
          <a:avLst/>
          <a:gdLst/>
          <a:ahLst/>
          <a:cxnLst/>
          <a:rect l="0" t="0" r="0" b="0"/>
          <a:pathLst>
            <a:path>
              <a:moveTo>
                <a:pt x="0" y="10085"/>
              </a:moveTo>
              <a:lnTo>
                <a:pt x="3381088" y="1008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4AD51-0468-4B9F-AE36-A5C5CA1CA914}">
      <dsp:nvSpPr>
        <dsp:cNvPr id="0" name=""/>
        <dsp:cNvSpPr/>
      </dsp:nvSpPr>
      <dsp:spPr>
        <a:xfrm rot="3876">
          <a:off x="2974965" y="2019774"/>
          <a:ext cx="2800590" cy="20170"/>
        </a:xfrm>
        <a:custGeom>
          <a:avLst/>
          <a:gdLst/>
          <a:ahLst/>
          <a:cxnLst/>
          <a:rect l="0" t="0" r="0" b="0"/>
          <a:pathLst>
            <a:path>
              <a:moveTo>
                <a:pt x="0" y="10085"/>
              </a:moveTo>
              <a:lnTo>
                <a:pt x="2800590" y="1008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15C5A-34B2-43B8-9077-5EA02173F5D0}">
      <dsp:nvSpPr>
        <dsp:cNvPr id="0" name=""/>
        <dsp:cNvSpPr/>
      </dsp:nvSpPr>
      <dsp:spPr>
        <a:xfrm rot="20249133">
          <a:off x="2863053" y="1320021"/>
          <a:ext cx="2936690" cy="20170"/>
        </a:xfrm>
        <a:custGeom>
          <a:avLst/>
          <a:gdLst/>
          <a:ahLst/>
          <a:cxnLst/>
          <a:rect l="0" t="0" r="0" b="0"/>
          <a:pathLst>
            <a:path>
              <a:moveTo>
                <a:pt x="0" y="10085"/>
              </a:moveTo>
              <a:lnTo>
                <a:pt x="2936690" y="1008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B1B0C-A74B-41BB-A6BC-F1D46F838355}">
      <dsp:nvSpPr>
        <dsp:cNvPr id="0" name=""/>
        <dsp:cNvSpPr/>
      </dsp:nvSpPr>
      <dsp:spPr>
        <a:xfrm rot="2277476">
          <a:off x="2860923" y="2604535"/>
          <a:ext cx="1078230" cy="20170"/>
        </a:xfrm>
        <a:custGeom>
          <a:avLst/>
          <a:gdLst/>
          <a:ahLst/>
          <a:cxnLst/>
          <a:rect l="0" t="0" r="0" b="0"/>
          <a:pathLst>
            <a:path>
              <a:moveTo>
                <a:pt x="0" y="10085"/>
              </a:moveTo>
              <a:lnTo>
                <a:pt x="1078230" y="1008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11DD0-66D0-4BAB-B711-83A133906A8A}">
      <dsp:nvSpPr>
        <dsp:cNvPr id="0" name=""/>
        <dsp:cNvSpPr/>
      </dsp:nvSpPr>
      <dsp:spPr>
        <a:xfrm rot="21417215">
          <a:off x="2974321" y="1976154"/>
          <a:ext cx="913306" cy="20170"/>
        </a:xfrm>
        <a:custGeom>
          <a:avLst/>
          <a:gdLst/>
          <a:ahLst/>
          <a:cxnLst/>
          <a:rect l="0" t="0" r="0" b="0"/>
          <a:pathLst>
            <a:path>
              <a:moveTo>
                <a:pt x="0" y="10085"/>
              </a:moveTo>
              <a:lnTo>
                <a:pt x="913306" y="1008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34BBA-0AB4-4173-BE24-306C3B53F74E}">
      <dsp:nvSpPr>
        <dsp:cNvPr id="0" name=""/>
        <dsp:cNvSpPr/>
      </dsp:nvSpPr>
      <dsp:spPr>
        <a:xfrm rot="19102586">
          <a:off x="2854921" y="1411421"/>
          <a:ext cx="950942" cy="20170"/>
        </a:xfrm>
        <a:custGeom>
          <a:avLst/>
          <a:gdLst/>
          <a:ahLst/>
          <a:cxnLst/>
          <a:rect l="0" t="0" r="0" b="0"/>
          <a:pathLst>
            <a:path>
              <a:moveTo>
                <a:pt x="0" y="10085"/>
              </a:moveTo>
              <a:lnTo>
                <a:pt x="950942" y="1008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EB834-ECF6-4DA1-8FD1-160432DBB9C6}">
      <dsp:nvSpPr>
        <dsp:cNvPr id="0" name=""/>
        <dsp:cNvSpPr/>
      </dsp:nvSpPr>
      <dsp:spPr>
        <a:xfrm>
          <a:off x="1997616" y="1200121"/>
          <a:ext cx="1300663" cy="16555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9E608-9A51-4AD8-BE9B-6DD544387657}">
      <dsp:nvSpPr>
        <dsp:cNvPr id="0" name=""/>
        <dsp:cNvSpPr/>
      </dsp:nvSpPr>
      <dsp:spPr>
        <a:xfrm>
          <a:off x="3535332" y="314858"/>
          <a:ext cx="1036689" cy="927909"/>
        </a:xfrm>
        <a:prstGeom prst="ellipse">
          <a:avLst/>
        </a:prstGeom>
        <a:solidFill>
          <a:schemeClr val="accent2">
            <a:hueOff val="-2209556"/>
            <a:satOff val="11881"/>
            <a:lumOff val="35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/>
            <a:t>Learning Events</a:t>
          </a:r>
        </a:p>
      </dsp:txBody>
      <dsp:txXfrm>
        <a:off x="3687152" y="450747"/>
        <a:ext cx="733049" cy="656131"/>
      </dsp:txXfrm>
    </dsp:sp>
    <dsp:sp modelId="{3AC5D4C6-ADDB-45A3-AE46-F37FEE63C80B}">
      <dsp:nvSpPr>
        <dsp:cNvPr id="0" name=""/>
        <dsp:cNvSpPr/>
      </dsp:nvSpPr>
      <dsp:spPr>
        <a:xfrm>
          <a:off x="3886119" y="1436496"/>
          <a:ext cx="1064752" cy="994374"/>
        </a:xfrm>
        <a:prstGeom prst="ellipse">
          <a:avLst/>
        </a:prstGeom>
        <a:solidFill>
          <a:schemeClr val="accent2">
            <a:hueOff val="-4419112"/>
            <a:satOff val="23762"/>
            <a:lumOff val="712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/>
            <a:t>Online Seminars</a:t>
          </a:r>
        </a:p>
      </dsp:txBody>
      <dsp:txXfrm>
        <a:off x="4042048" y="1582119"/>
        <a:ext cx="752894" cy="703128"/>
      </dsp:txXfrm>
    </dsp:sp>
    <dsp:sp modelId="{A81806C5-8246-45CE-AF9F-91A268ECFA85}">
      <dsp:nvSpPr>
        <dsp:cNvPr id="0" name=""/>
        <dsp:cNvSpPr/>
      </dsp:nvSpPr>
      <dsp:spPr>
        <a:xfrm>
          <a:off x="3627454" y="2767532"/>
          <a:ext cx="1423039" cy="1159113"/>
        </a:xfrm>
        <a:prstGeom prst="ellipse">
          <a:avLst/>
        </a:prstGeom>
        <a:solidFill>
          <a:schemeClr val="accent2">
            <a:hueOff val="-6628667"/>
            <a:satOff val="35644"/>
            <a:lumOff val="1068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/>
            <a:t>Future Classroom Workshops</a:t>
          </a:r>
          <a:endParaRPr lang="en-GB" sz="1400" kern="1200" dirty="0"/>
        </a:p>
      </dsp:txBody>
      <dsp:txXfrm>
        <a:off x="3835853" y="2937280"/>
        <a:ext cx="1006241" cy="819617"/>
      </dsp:txXfrm>
    </dsp:sp>
    <dsp:sp modelId="{60E0E5B8-E658-4A7B-AD6E-9D3C719B2F14}">
      <dsp:nvSpPr>
        <dsp:cNvPr id="0" name=""/>
        <dsp:cNvSpPr/>
      </dsp:nvSpPr>
      <dsp:spPr>
        <a:xfrm>
          <a:off x="5653330" y="0"/>
          <a:ext cx="1044543" cy="1131335"/>
        </a:xfrm>
        <a:prstGeom prst="ellipse">
          <a:avLst/>
        </a:prstGeom>
        <a:solidFill>
          <a:schemeClr val="accent2">
            <a:hueOff val="-8838224"/>
            <a:satOff val="47525"/>
            <a:lumOff val="1424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eTwinning seminars</a:t>
          </a:r>
        </a:p>
      </dsp:txBody>
      <dsp:txXfrm>
        <a:off x="5806300" y="165680"/>
        <a:ext cx="738603" cy="799975"/>
      </dsp:txXfrm>
    </dsp:sp>
    <dsp:sp modelId="{3C27E1AE-BC17-4D5F-8478-214916D2DC0F}">
      <dsp:nvSpPr>
        <dsp:cNvPr id="0" name=""/>
        <dsp:cNvSpPr/>
      </dsp:nvSpPr>
      <dsp:spPr>
        <a:xfrm>
          <a:off x="5775554" y="1388679"/>
          <a:ext cx="1744909" cy="1287485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Professional Development Workshops</a:t>
          </a:r>
        </a:p>
      </dsp:txBody>
      <dsp:txXfrm>
        <a:off x="6031090" y="1577227"/>
        <a:ext cx="1233837" cy="910389"/>
      </dsp:txXfrm>
    </dsp:sp>
    <dsp:sp modelId="{6663ECEB-27A8-4E19-BE6B-FEE397307FF2}">
      <dsp:nvSpPr>
        <dsp:cNvPr id="0" name=""/>
        <dsp:cNvSpPr/>
      </dsp:nvSpPr>
      <dsp:spPr>
        <a:xfrm>
          <a:off x="6166287" y="2858639"/>
          <a:ext cx="1053019" cy="889497"/>
        </a:xfrm>
        <a:prstGeom prst="ellipse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Contact Seminars</a:t>
          </a:r>
        </a:p>
      </dsp:txBody>
      <dsp:txXfrm>
        <a:off x="6320498" y="2988903"/>
        <a:ext cx="744597" cy="628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FA061-EAD4-4EB3-8E26-874FF3CD8C6E}" type="datetimeFigureOut">
              <a:rPr lang="fr-BE" smtClean="0"/>
              <a:t>13-11-18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97809-86A2-480C-A5E8-95939BAF1C0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739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97809-86A2-480C-A5E8-95939BAF1C08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508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97809-86A2-480C-A5E8-95939BAF1C08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8696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97809-86A2-480C-A5E8-95939BAF1C08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43788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97809-86A2-480C-A5E8-95939BAF1C08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5088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97809-86A2-480C-A5E8-95939BAF1C08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061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03" y="1481151"/>
            <a:ext cx="4520525" cy="2917146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3103" y="4406676"/>
            <a:ext cx="4520525" cy="109689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t>‹#›</a:t>
            </a:fld>
            <a:endParaRPr lang="fr-BE"/>
          </a:p>
        </p:txBody>
      </p:sp>
      <p:sp>
        <p:nvSpPr>
          <p:cNvPr id="18" name="Rectangle 17"/>
          <p:cNvSpPr/>
          <p:nvPr userDrawn="1"/>
        </p:nvSpPr>
        <p:spPr>
          <a:xfrm>
            <a:off x="583103" y="1116414"/>
            <a:ext cx="4520525" cy="116963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3CD4C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91" y="1116414"/>
            <a:ext cx="5266657" cy="36110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3" y="6209830"/>
            <a:ext cx="1240155" cy="251019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0" y="6530244"/>
            <a:ext cx="12191963" cy="332509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3CD4C"/>
              </a:solidFill>
            </a:endParaRPr>
          </a:p>
        </p:txBody>
      </p:sp>
      <p:sp>
        <p:nvSpPr>
          <p:cNvPr id="25" name="Subtitle 7"/>
          <p:cNvSpPr txBox="1">
            <a:spLocks/>
          </p:cNvSpPr>
          <p:nvPr userDrawn="1"/>
        </p:nvSpPr>
        <p:spPr>
          <a:xfrm>
            <a:off x="6334672" y="6204415"/>
            <a:ext cx="4763193" cy="325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400" dirty="0">
                <a:solidFill>
                  <a:srgbClr val="2B296B"/>
                </a:solidFill>
                <a:latin typeface="+mj-lt"/>
              </a:rPr>
              <a:t>www.etwinning.net</a:t>
            </a:r>
          </a:p>
        </p:txBody>
      </p:sp>
    </p:spTree>
    <p:extLst>
      <p:ext uri="{BB962C8B-B14F-4D97-AF65-F5344CB8AC3E}">
        <p14:creationId xmlns:p14="http://schemas.microsoft.com/office/powerpoint/2010/main" val="425848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260298" y="6184460"/>
            <a:ext cx="911939" cy="365125"/>
          </a:xfrm>
          <a:prstGeom prst="rect">
            <a:avLst/>
          </a:prstGeom>
        </p:spPr>
        <p:txBody>
          <a:bodyPr/>
          <a:lstStyle/>
          <a:p>
            <a:fld id="{B6B5D3CD-8C59-420E-9085-AC3C5948701B}" type="datetime1">
              <a:rPr lang="fr-BE" smtClean="0"/>
              <a:t>13-11-18</a:t>
            </a:fld>
            <a:endParaRPr lang="fr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6600" y="6184460"/>
            <a:ext cx="6136674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BE"/>
              <a:t>eTwinning template</a:t>
            </a:r>
            <a:endParaRPr lang="fr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t>‹#›</a:t>
            </a:fld>
            <a:endParaRPr lang="fr-BE"/>
          </a:p>
        </p:txBody>
      </p:sp>
      <p:sp>
        <p:nvSpPr>
          <p:cNvPr id="9" name="Rectangle 8"/>
          <p:cNvSpPr/>
          <p:nvPr userDrawn="1"/>
        </p:nvSpPr>
        <p:spPr>
          <a:xfrm>
            <a:off x="0" y="6009463"/>
            <a:ext cx="12192000" cy="75421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5380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677" y="4470991"/>
            <a:ext cx="949664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47677" y="702328"/>
            <a:ext cx="9496646" cy="375299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7677" y="5137306"/>
            <a:ext cx="9496646" cy="77258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260298" y="6184460"/>
            <a:ext cx="911939" cy="365125"/>
          </a:xfrm>
          <a:prstGeom prst="rect">
            <a:avLst/>
          </a:prstGeom>
        </p:spPr>
        <p:txBody>
          <a:bodyPr/>
          <a:lstStyle/>
          <a:p>
            <a:fld id="{68D78B1A-1228-40FB-B90C-3E978BDA1696}" type="datetime1">
              <a:rPr lang="fr-BE" smtClean="0"/>
              <a:t>13-11-18</a:t>
            </a:fld>
            <a:endParaRPr lang="fr-B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6600" y="6184460"/>
            <a:ext cx="6136674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BE"/>
              <a:t>eTwinning template</a:t>
            </a:r>
            <a:endParaRPr lang="fr-B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t>‹#›</a:t>
            </a:fld>
            <a:endParaRPr lang="fr-BE"/>
          </a:p>
        </p:txBody>
      </p:sp>
      <p:sp>
        <p:nvSpPr>
          <p:cNvPr id="12" name="Rectangle 11"/>
          <p:cNvSpPr/>
          <p:nvPr userDrawn="1"/>
        </p:nvSpPr>
        <p:spPr>
          <a:xfrm>
            <a:off x="0" y="6009463"/>
            <a:ext cx="12192000" cy="75421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 userDrawn="1"/>
        </p:nvSpPr>
        <p:spPr>
          <a:xfrm>
            <a:off x="1337044" y="5007682"/>
            <a:ext cx="2642529" cy="91440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7972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677" y="4470991"/>
            <a:ext cx="949664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47677" y="702328"/>
            <a:ext cx="9496646" cy="375299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7677" y="5137306"/>
            <a:ext cx="9496646" cy="77258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260298" y="6184460"/>
            <a:ext cx="911939" cy="365125"/>
          </a:xfrm>
          <a:prstGeom prst="rect">
            <a:avLst/>
          </a:prstGeom>
        </p:spPr>
        <p:txBody>
          <a:bodyPr/>
          <a:lstStyle/>
          <a:p>
            <a:fld id="{C1F84E71-D9EA-469B-B5FB-7E29008BF115}" type="datetime1">
              <a:rPr lang="fr-BE" smtClean="0"/>
              <a:t>13-11-18</a:t>
            </a:fld>
            <a:endParaRPr lang="fr-B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6600" y="6184460"/>
            <a:ext cx="6136674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BE"/>
              <a:t>eTwinning template</a:t>
            </a:r>
            <a:endParaRPr lang="fr-B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t>‹#›</a:t>
            </a:fld>
            <a:endParaRPr lang="fr-BE"/>
          </a:p>
        </p:txBody>
      </p:sp>
      <p:sp>
        <p:nvSpPr>
          <p:cNvPr id="12" name="Rectangle 11"/>
          <p:cNvSpPr/>
          <p:nvPr userDrawn="1"/>
        </p:nvSpPr>
        <p:spPr>
          <a:xfrm>
            <a:off x="0" y="6009463"/>
            <a:ext cx="12192000" cy="75421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/>
          <p:cNvSpPr/>
          <p:nvPr userDrawn="1"/>
        </p:nvSpPr>
        <p:spPr>
          <a:xfrm>
            <a:off x="0" y="4455318"/>
            <a:ext cx="1222744" cy="582411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9608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801904"/>
            <a:ext cx="12192000" cy="5207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677" y="4470991"/>
            <a:ext cx="949664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47677" y="956930"/>
            <a:ext cx="9496646" cy="349838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7677" y="5137306"/>
            <a:ext cx="9496646" cy="77258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260298" y="6184460"/>
            <a:ext cx="911939" cy="365125"/>
          </a:xfrm>
          <a:prstGeom prst="rect">
            <a:avLst/>
          </a:prstGeom>
        </p:spPr>
        <p:txBody>
          <a:bodyPr/>
          <a:lstStyle/>
          <a:p>
            <a:fld id="{4C5B67EB-F27A-48CF-81C4-9DB4A53AB86B}" type="datetime1">
              <a:rPr lang="fr-BE" smtClean="0"/>
              <a:t>13-11-18</a:t>
            </a:fld>
            <a:endParaRPr lang="fr-B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6600" y="6184460"/>
            <a:ext cx="6136674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BE"/>
              <a:t>eTwinning template</a:t>
            </a:r>
            <a:endParaRPr lang="fr-B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0336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801904"/>
            <a:ext cx="12192000" cy="5207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14" y="962246"/>
            <a:ext cx="4800557" cy="1228061"/>
          </a:xfrm>
        </p:spPr>
        <p:txBody>
          <a:bodyPr anchor="t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37543" y="956930"/>
            <a:ext cx="6624085" cy="483781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614" y="2291662"/>
            <a:ext cx="4800557" cy="350308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260298" y="6184460"/>
            <a:ext cx="911939" cy="365125"/>
          </a:xfrm>
          <a:prstGeom prst="rect">
            <a:avLst/>
          </a:prstGeom>
        </p:spPr>
        <p:txBody>
          <a:bodyPr/>
          <a:lstStyle/>
          <a:p>
            <a:fld id="{24F2ACE9-48CD-4790-BDB5-DECC7AD33953}" type="datetime1">
              <a:rPr lang="fr-BE" smtClean="0"/>
              <a:t>13-11-18</a:t>
            </a:fld>
            <a:endParaRPr lang="fr-B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6600" y="6184460"/>
            <a:ext cx="6136674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BE"/>
              <a:t>eTwinning template</a:t>
            </a:r>
            <a:endParaRPr lang="fr-B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7404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216" y="801902"/>
            <a:ext cx="5297672" cy="110132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94743" y="801903"/>
            <a:ext cx="5986460" cy="5107983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8216" y="2002802"/>
            <a:ext cx="5297672" cy="390708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260298" y="6184460"/>
            <a:ext cx="911939" cy="365125"/>
          </a:xfrm>
          <a:prstGeom prst="rect">
            <a:avLst/>
          </a:prstGeom>
        </p:spPr>
        <p:txBody>
          <a:bodyPr/>
          <a:lstStyle/>
          <a:p>
            <a:fld id="{82138B68-1F39-499B-867A-020EE01346E7}" type="datetime1">
              <a:rPr lang="fr-BE" smtClean="0"/>
              <a:t>13-11-18</a:t>
            </a:fld>
            <a:endParaRPr lang="fr-B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6600" y="6184460"/>
            <a:ext cx="6136674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BE"/>
              <a:t>eTwinning template</a:t>
            </a:r>
            <a:endParaRPr lang="fr-B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t>‹#›</a:t>
            </a:fld>
            <a:endParaRPr lang="fr-BE"/>
          </a:p>
        </p:txBody>
      </p:sp>
      <p:sp>
        <p:nvSpPr>
          <p:cNvPr id="12" name="Rectangle 11"/>
          <p:cNvSpPr/>
          <p:nvPr userDrawn="1"/>
        </p:nvSpPr>
        <p:spPr>
          <a:xfrm>
            <a:off x="0" y="6009463"/>
            <a:ext cx="12192000" cy="75421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 userDrawn="1"/>
        </p:nvSpPr>
        <p:spPr>
          <a:xfrm>
            <a:off x="348216" y="1857507"/>
            <a:ext cx="2642529" cy="91440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7225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216" y="801902"/>
            <a:ext cx="5297672" cy="110132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94743" y="801903"/>
            <a:ext cx="5986460" cy="5107983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8216" y="2002802"/>
            <a:ext cx="5297672" cy="390708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260298" y="6184460"/>
            <a:ext cx="911939" cy="365125"/>
          </a:xfrm>
          <a:prstGeom prst="rect">
            <a:avLst/>
          </a:prstGeom>
        </p:spPr>
        <p:txBody>
          <a:bodyPr/>
          <a:lstStyle/>
          <a:p>
            <a:fld id="{B2193E13-861C-43EF-BDF1-790E60B72ECE}" type="datetime1">
              <a:rPr lang="fr-BE" smtClean="0"/>
              <a:t>13-11-18</a:t>
            </a:fld>
            <a:endParaRPr lang="fr-B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6600" y="6184460"/>
            <a:ext cx="6136674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BE"/>
              <a:t>eTwinning template</a:t>
            </a:r>
            <a:endParaRPr lang="fr-B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t>‹#›</a:t>
            </a:fld>
            <a:endParaRPr lang="fr-BE"/>
          </a:p>
        </p:txBody>
      </p:sp>
      <p:sp>
        <p:nvSpPr>
          <p:cNvPr id="12" name="Rectangle 11"/>
          <p:cNvSpPr/>
          <p:nvPr userDrawn="1"/>
        </p:nvSpPr>
        <p:spPr>
          <a:xfrm>
            <a:off x="0" y="6009463"/>
            <a:ext cx="12192000" cy="75421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/>
          <p:cNvSpPr/>
          <p:nvPr userDrawn="1"/>
        </p:nvSpPr>
        <p:spPr>
          <a:xfrm>
            <a:off x="0" y="801902"/>
            <a:ext cx="199361" cy="1101325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4737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1435002" y="455149"/>
            <a:ext cx="8857314" cy="3670284"/>
          </a:xfrm>
          <a:prstGeom prst="roundRect">
            <a:avLst>
              <a:gd name="adj" fmla="val 4790"/>
            </a:avLst>
          </a:prstGeom>
          <a:solidFill>
            <a:srgbClr val="FFE6A2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466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59271" y="3651818"/>
            <a:ext cx="7224524" cy="38100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0467" y="422585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35002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4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86143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4"/>
                </a:solidFill>
                <a:latin typeface="Arial"/>
              </a:rPr>
              <a:t>”</a:t>
            </a:r>
            <a:endParaRPr lang="en-US" dirty="0">
              <a:solidFill>
                <a:schemeClr val="accent4"/>
              </a:solidFill>
              <a:latin typeface="Arial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260298" y="6184460"/>
            <a:ext cx="911939" cy="365125"/>
          </a:xfrm>
          <a:prstGeom prst="rect">
            <a:avLst/>
          </a:prstGeom>
        </p:spPr>
        <p:txBody>
          <a:bodyPr/>
          <a:lstStyle/>
          <a:p>
            <a:fld id="{0E200B5F-F49C-4340-89E4-9A4F30D2DADE}" type="datetime1">
              <a:rPr lang="fr-BE" smtClean="0"/>
              <a:t>13-11-18</a:t>
            </a:fld>
            <a:endParaRPr lang="fr-BE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6600" y="6184460"/>
            <a:ext cx="6136674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BE"/>
              <a:t>eTwinning template</a:t>
            </a:r>
            <a:endParaRPr lang="fr-B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t>‹#›</a:t>
            </a:fld>
            <a:endParaRPr lang="fr-BE"/>
          </a:p>
        </p:txBody>
      </p:sp>
      <p:sp>
        <p:nvSpPr>
          <p:cNvPr id="14" name="Rectangle 13"/>
          <p:cNvSpPr/>
          <p:nvPr userDrawn="1"/>
        </p:nvSpPr>
        <p:spPr>
          <a:xfrm>
            <a:off x="0" y="6009463"/>
            <a:ext cx="12192000" cy="75421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201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987" y="4245081"/>
            <a:ext cx="7805985" cy="1173449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9960" y="5555012"/>
            <a:ext cx="7784012" cy="378595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t>‹#›</a:t>
            </a:fld>
            <a:endParaRPr lang="fr-BE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3" y="6209830"/>
            <a:ext cx="1240155" cy="251019"/>
          </a:xfrm>
          <a:prstGeom prst="rect">
            <a:avLst/>
          </a:prstGeom>
        </p:spPr>
      </p:pic>
      <p:sp>
        <p:nvSpPr>
          <p:cNvPr id="25" name="Subtitle 7"/>
          <p:cNvSpPr txBox="1">
            <a:spLocks/>
          </p:cNvSpPr>
          <p:nvPr userDrawn="1"/>
        </p:nvSpPr>
        <p:spPr>
          <a:xfrm>
            <a:off x="6334672" y="6204415"/>
            <a:ext cx="4763193" cy="256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400" dirty="0">
                <a:solidFill>
                  <a:srgbClr val="2B296B"/>
                </a:solidFill>
                <a:latin typeface="+mj-lt"/>
              </a:rPr>
              <a:t>www.etwinning.net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-1" y="4228592"/>
            <a:ext cx="2036619" cy="1705015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 userDrawn="1"/>
        </p:nvSpPr>
        <p:spPr>
          <a:xfrm>
            <a:off x="10155381" y="4228592"/>
            <a:ext cx="2036619" cy="1705015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672" y="562525"/>
            <a:ext cx="5266657" cy="361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9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702328"/>
            <a:ext cx="11103869" cy="764965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754372"/>
            <a:ext cx="11103869" cy="4155516"/>
          </a:xfr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/>
            </a:lvl1pPr>
            <a:lvl2pPr marL="742950" indent="-285750">
              <a:buSzPct val="100000"/>
              <a:buFontTx/>
              <a:buBlip>
                <a:blip r:embed="rId3"/>
              </a:buBlip>
              <a:defRPr sz="1800"/>
            </a:lvl2pPr>
            <a:lvl3pPr marL="1143000" indent="-228600">
              <a:buClr>
                <a:schemeClr val="accent6"/>
              </a:buClr>
              <a:buSzPct val="100000"/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SzPct val="100000"/>
              <a:buFontTx/>
              <a:buBlip>
                <a:blip r:embed="rId2"/>
              </a:buBlip>
              <a:defRPr sz="1400"/>
            </a:lvl4pPr>
            <a:lvl5pPr marL="2057400" indent="-228600">
              <a:buSzPct val="100000"/>
              <a:buFontTx/>
              <a:buBlip>
                <a:blip r:embed="rId2"/>
              </a:buBlip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t>‹#›</a:t>
            </a:fld>
            <a:endParaRPr lang="fr-BE"/>
          </a:p>
        </p:txBody>
      </p:sp>
      <p:sp>
        <p:nvSpPr>
          <p:cNvPr id="11" name="Rectangle 10"/>
          <p:cNvSpPr/>
          <p:nvPr userDrawn="1"/>
        </p:nvSpPr>
        <p:spPr>
          <a:xfrm>
            <a:off x="0" y="6009463"/>
            <a:ext cx="12192000" cy="75421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 userDrawn="1"/>
        </p:nvSpPr>
        <p:spPr>
          <a:xfrm>
            <a:off x="0" y="1478123"/>
            <a:ext cx="2901142" cy="88745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080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702328"/>
            <a:ext cx="11103869" cy="764965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754372"/>
            <a:ext cx="11103869" cy="4155516"/>
          </a:xfr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/>
            </a:lvl1pPr>
            <a:lvl2pPr marL="742950" indent="-285750">
              <a:buSzPct val="100000"/>
              <a:buFontTx/>
              <a:buBlip>
                <a:blip r:embed="rId3"/>
              </a:buBlip>
              <a:defRPr sz="1800"/>
            </a:lvl2pPr>
            <a:lvl3pPr marL="1143000" indent="-228600">
              <a:buClr>
                <a:schemeClr val="accent6"/>
              </a:buClr>
              <a:buSzPct val="100000"/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SzPct val="100000"/>
              <a:buFontTx/>
              <a:buBlip>
                <a:blip r:embed="rId2"/>
              </a:buBlip>
              <a:defRPr sz="1400"/>
            </a:lvl4pPr>
            <a:lvl5pPr marL="2057400" indent="-228600">
              <a:buSzPct val="100000"/>
              <a:buFontTx/>
              <a:buBlip>
                <a:blip r:embed="rId2"/>
              </a:buBlip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t>‹#›</a:t>
            </a:fld>
            <a:endParaRPr lang="fr-BE"/>
          </a:p>
        </p:txBody>
      </p:sp>
      <p:sp>
        <p:nvSpPr>
          <p:cNvPr id="11" name="Rectangle 10"/>
          <p:cNvSpPr/>
          <p:nvPr userDrawn="1"/>
        </p:nvSpPr>
        <p:spPr>
          <a:xfrm>
            <a:off x="0" y="6009463"/>
            <a:ext cx="12192000" cy="75421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 userDrawn="1"/>
        </p:nvSpPr>
        <p:spPr>
          <a:xfrm>
            <a:off x="0" y="623007"/>
            <a:ext cx="557532" cy="874943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316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5" y="1924688"/>
            <a:ext cx="490475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Section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3751269"/>
            <a:ext cx="4904758" cy="1052227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Section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91" y="1448920"/>
            <a:ext cx="5266657" cy="3611014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448920"/>
            <a:ext cx="557531" cy="3354576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FE5-E3EF-4CB5-AF71-EB57F73B2065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9" name="Rectangle 18"/>
          <p:cNvSpPr/>
          <p:nvPr userDrawn="1"/>
        </p:nvSpPr>
        <p:spPr>
          <a:xfrm>
            <a:off x="10806897" y="116958"/>
            <a:ext cx="1265274" cy="893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243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702328"/>
            <a:ext cx="11103869" cy="77579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77334" y="1666444"/>
            <a:ext cx="5436388" cy="4243443"/>
          </a:xfr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/>
            </a:lvl1pPr>
            <a:lvl2pPr marL="742950" indent="-285750">
              <a:buSzPct val="100000"/>
              <a:buFontTx/>
              <a:buBlip>
                <a:blip r:embed="rId3"/>
              </a:buBlip>
              <a:defRPr sz="1800"/>
            </a:lvl2pPr>
            <a:lvl3pPr marL="1143000" indent="-228600">
              <a:buClr>
                <a:schemeClr val="accent6"/>
              </a:buClr>
              <a:buSzPct val="100000"/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SzPct val="100000"/>
              <a:buFontTx/>
              <a:buBlip>
                <a:blip r:embed="rId2"/>
              </a:buBlip>
              <a:defRPr sz="1400"/>
            </a:lvl4pPr>
            <a:lvl5pPr marL="2057400" indent="-228600">
              <a:buSzPct val="100000"/>
              <a:buFontTx/>
              <a:buBlip>
                <a:blip r:embed="rId2"/>
              </a:buBlip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305107" y="1666443"/>
            <a:ext cx="5476096" cy="4243443"/>
          </a:xfr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/>
            </a:lvl1pPr>
            <a:lvl2pPr marL="742950" indent="-285750">
              <a:buSzPct val="100000"/>
              <a:buFontTx/>
              <a:buBlip>
                <a:blip r:embed="rId3"/>
              </a:buBlip>
              <a:defRPr sz="1800"/>
            </a:lvl2pPr>
            <a:lvl3pPr marL="1143000" indent="-228600">
              <a:buClr>
                <a:schemeClr val="accent6"/>
              </a:buClr>
              <a:buSzPct val="100000"/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SzPct val="100000"/>
              <a:buFontTx/>
              <a:buBlip>
                <a:blip r:embed="rId2"/>
              </a:buBlip>
              <a:defRPr sz="1400"/>
            </a:lvl4pPr>
            <a:lvl5pPr marL="2057400" indent="-228600">
              <a:buSzPct val="100000"/>
              <a:buFontTx/>
              <a:buBlip>
                <a:blip r:embed="rId2"/>
              </a:buBlip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t>‹#›</a:t>
            </a:fld>
            <a:endParaRPr lang="fr-BE"/>
          </a:p>
        </p:txBody>
      </p:sp>
      <p:sp>
        <p:nvSpPr>
          <p:cNvPr id="14" name="Rectangle 13"/>
          <p:cNvSpPr/>
          <p:nvPr userDrawn="1"/>
        </p:nvSpPr>
        <p:spPr>
          <a:xfrm>
            <a:off x="0" y="6009463"/>
            <a:ext cx="12192000" cy="75421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/>
          <p:cNvSpPr/>
          <p:nvPr userDrawn="1"/>
        </p:nvSpPr>
        <p:spPr>
          <a:xfrm>
            <a:off x="0" y="1478123"/>
            <a:ext cx="2901142" cy="88745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835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702328"/>
            <a:ext cx="11103869" cy="77579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77334" y="1666444"/>
            <a:ext cx="5436388" cy="4243443"/>
          </a:xfr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/>
            </a:lvl1pPr>
            <a:lvl2pPr marL="742950" indent="-285750">
              <a:buSzPct val="100000"/>
              <a:buFontTx/>
              <a:buBlip>
                <a:blip r:embed="rId3"/>
              </a:buBlip>
              <a:defRPr sz="1800"/>
            </a:lvl2pPr>
            <a:lvl3pPr marL="1143000" indent="-228600">
              <a:buClr>
                <a:schemeClr val="accent6"/>
              </a:buClr>
              <a:buSzPct val="100000"/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SzPct val="100000"/>
              <a:buFontTx/>
              <a:buBlip>
                <a:blip r:embed="rId2"/>
              </a:buBlip>
              <a:defRPr sz="1400"/>
            </a:lvl4pPr>
            <a:lvl5pPr marL="2057400" indent="-228600">
              <a:buSzPct val="100000"/>
              <a:buFontTx/>
              <a:buBlip>
                <a:blip r:embed="rId2"/>
              </a:buBlip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305107" y="1666443"/>
            <a:ext cx="5476096" cy="4243443"/>
          </a:xfr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/>
            </a:lvl1pPr>
            <a:lvl2pPr marL="742950" indent="-285750">
              <a:buSzPct val="100000"/>
              <a:buFontTx/>
              <a:buBlip>
                <a:blip r:embed="rId3"/>
              </a:buBlip>
              <a:defRPr sz="1800"/>
            </a:lvl2pPr>
            <a:lvl3pPr marL="1143000" indent="-228600">
              <a:buClr>
                <a:schemeClr val="accent6"/>
              </a:buClr>
              <a:buSzPct val="100000"/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SzPct val="100000"/>
              <a:buFontTx/>
              <a:buBlip>
                <a:blip r:embed="rId2"/>
              </a:buBlip>
              <a:defRPr sz="1400"/>
            </a:lvl4pPr>
            <a:lvl5pPr marL="2057400" indent="-228600">
              <a:buSzPct val="100000"/>
              <a:buFontTx/>
              <a:buBlip>
                <a:blip r:embed="rId2"/>
              </a:buBlip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260298" y="6184460"/>
            <a:ext cx="911939" cy="365125"/>
          </a:xfrm>
          <a:prstGeom prst="rect">
            <a:avLst/>
          </a:prstGeom>
        </p:spPr>
        <p:txBody>
          <a:bodyPr/>
          <a:lstStyle/>
          <a:p>
            <a:fld id="{B06B0714-91A3-43B2-BF63-F63D632FC778}" type="datetime1">
              <a:rPr lang="fr-BE" smtClean="0"/>
              <a:t>13-11-18</a:t>
            </a:fld>
            <a:endParaRPr lang="fr-BE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6600" y="6184460"/>
            <a:ext cx="6136674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BE"/>
              <a:t>eTwinning template</a:t>
            </a:r>
            <a:endParaRPr lang="fr-B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t>‹#›</a:t>
            </a:fld>
            <a:endParaRPr lang="fr-BE"/>
          </a:p>
        </p:txBody>
      </p:sp>
      <p:sp>
        <p:nvSpPr>
          <p:cNvPr id="14" name="Rectangle 13"/>
          <p:cNvSpPr/>
          <p:nvPr userDrawn="1"/>
        </p:nvSpPr>
        <p:spPr>
          <a:xfrm>
            <a:off x="0" y="6009463"/>
            <a:ext cx="12192000" cy="75421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 userDrawn="1"/>
        </p:nvSpPr>
        <p:spPr>
          <a:xfrm>
            <a:off x="0" y="623007"/>
            <a:ext cx="557532" cy="874943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537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3" y="702328"/>
            <a:ext cx="11103869" cy="77579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260298" y="6184460"/>
            <a:ext cx="911939" cy="365125"/>
          </a:xfrm>
          <a:prstGeom prst="rect">
            <a:avLst/>
          </a:prstGeom>
        </p:spPr>
        <p:txBody>
          <a:bodyPr/>
          <a:lstStyle/>
          <a:p>
            <a:fld id="{56A6E944-3BC7-41A3-9F9E-3A4AF59204CE}" type="datetime1">
              <a:rPr lang="fr-BE" smtClean="0"/>
              <a:t>13-11-18</a:t>
            </a:fld>
            <a:endParaRPr lang="fr-B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6600" y="6184460"/>
            <a:ext cx="6136674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BE"/>
              <a:t>eTwinning template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t>‹#›</a:t>
            </a:fld>
            <a:endParaRPr lang="fr-BE"/>
          </a:p>
        </p:txBody>
      </p:sp>
      <p:sp>
        <p:nvSpPr>
          <p:cNvPr id="11" name="Rectangle 10"/>
          <p:cNvSpPr/>
          <p:nvPr userDrawn="1"/>
        </p:nvSpPr>
        <p:spPr>
          <a:xfrm>
            <a:off x="0" y="6009463"/>
            <a:ext cx="12192000" cy="75421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 userDrawn="1"/>
        </p:nvSpPr>
        <p:spPr>
          <a:xfrm>
            <a:off x="0" y="1478123"/>
            <a:ext cx="2901142" cy="88745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577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3" y="702328"/>
            <a:ext cx="11103869" cy="77579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260298" y="6184460"/>
            <a:ext cx="911939" cy="365125"/>
          </a:xfrm>
          <a:prstGeom prst="rect">
            <a:avLst/>
          </a:prstGeom>
        </p:spPr>
        <p:txBody>
          <a:bodyPr/>
          <a:lstStyle/>
          <a:p>
            <a:fld id="{FE695E90-A036-4313-BF6D-623CE115FC1F}" type="datetime1">
              <a:rPr lang="fr-BE" smtClean="0"/>
              <a:t>13-11-18</a:t>
            </a:fld>
            <a:endParaRPr lang="fr-B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6600" y="6184460"/>
            <a:ext cx="6136674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BE"/>
              <a:t>eTwinning template</a:t>
            </a:r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/>
          <a:lstStyle/>
          <a:p>
            <a:fld id="{1A3BDFE5-E3EF-4CB5-AF71-EB57F73B2065}" type="slidenum">
              <a:rPr lang="fr-BE" smtClean="0"/>
              <a:t>‹#›</a:t>
            </a:fld>
            <a:endParaRPr lang="fr-BE"/>
          </a:p>
        </p:txBody>
      </p:sp>
      <p:sp>
        <p:nvSpPr>
          <p:cNvPr id="11" name="Rectangle 10"/>
          <p:cNvSpPr/>
          <p:nvPr userDrawn="1"/>
        </p:nvSpPr>
        <p:spPr>
          <a:xfrm>
            <a:off x="0" y="6009463"/>
            <a:ext cx="12192000" cy="75421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 userDrawn="1"/>
        </p:nvSpPr>
        <p:spPr>
          <a:xfrm>
            <a:off x="0" y="623007"/>
            <a:ext cx="557532" cy="874943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974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97865" y="6184460"/>
            <a:ext cx="683339" cy="365125"/>
          </a:xfrm>
          <a:prstGeom prst="rect">
            <a:avLst/>
          </a:prstGeom>
        </p:spPr>
        <p:txBody>
          <a:bodyPr anchor="ctr"/>
          <a:lstStyle>
            <a:lvl1pPr>
              <a:defRPr sz="1050" b="1">
                <a:solidFill>
                  <a:schemeClr val="accent2"/>
                </a:solidFill>
              </a:defRPr>
            </a:lvl1pPr>
          </a:lstStyle>
          <a:p>
            <a:fld id="{1A3BDFE5-E3EF-4CB5-AF71-EB57F73B2065}" type="slidenum">
              <a:rPr lang="fr-BE" smtClean="0"/>
              <a:pPr/>
              <a:t>‹#›</a:t>
            </a:fld>
            <a:endParaRPr lang="fr-BE"/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3" y="6209830"/>
            <a:ext cx="1240155" cy="251019"/>
          </a:xfrm>
          <a:prstGeom prst="rect">
            <a:avLst/>
          </a:prstGeom>
        </p:spPr>
      </p:pic>
      <p:sp>
        <p:nvSpPr>
          <p:cNvPr id="37" name="Subtitle 7"/>
          <p:cNvSpPr txBox="1">
            <a:spLocks/>
          </p:cNvSpPr>
          <p:nvPr userDrawn="1"/>
        </p:nvSpPr>
        <p:spPr>
          <a:xfrm>
            <a:off x="9140338" y="6204415"/>
            <a:ext cx="1925628" cy="325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400" dirty="0">
                <a:solidFill>
                  <a:srgbClr val="2B296B"/>
                </a:solidFill>
                <a:latin typeface="+mj-lt"/>
              </a:rPr>
              <a:t>www.etwinning.net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185" y="207971"/>
            <a:ext cx="721018" cy="4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7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48" r:id="rId2"/>
    <p:sldLayoutId id="2147483733" r:id="rId3"/>
    <p:sldLayoutId id="2147483749" r:id="rId4"/>
    <p:sldLayoutId id="2147483734" r:id="rId5"/>
    <p:sldLayoutId id="2147483735" r:id="rId6"/>
    <p:sldLayoutId id="2147483756" r:id="rId7"/>
    <p:sldLayoutId id="2147483737" r:id="rId8"/>
    <p:sldLayoutId id="2147483750" r:id="rId9"/>
    <p:sldLayoutId id="2147483738" r:id="rId10"/>
    <p:sldLayoutId id="214748374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42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bit.ly/2LDK6Hs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12" Type="http://schemas.openxmlformats.org/officeDocument/2006/relationships/hyperlink" Target="mailto:pstavrou@llp.org.cy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hyperlink" Target="mailto:nhadjicharou@llp.org.cy" TargetMode="External"/><Relationship Id="rId5" Type="http://schemas.openxmlformats.org/officeDocument/2006/relationships/hyperlink" Target="https://www.facebook.com/eTwinningCyprus/" TargetMode="External"/><Relationship Id="rId10" Type="http://schemas.openxmlformats.org/officeDocument/2006/relationships/hyperlink" Target="mailto:tchristodoulidou@llp.org.cy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www.etwinning.org.c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png"/><Relationship Id="rId5" Type="http://schemas.openxmlformats.org/officeDocument/2006/relationships/diagramData" Target="../diagrams/data1.xml"/><Relationship Id="rId10" Type="http://schemas.openxmlformats.org/officeDocument/2006/relationships/image" Target="../media/image7.emf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cap="none" dirty="0">
                <a:solidFill>
                  <a:schemeClr val="bg1">
                    <a:lumMod val="50000"/>
                  </a:schemeClr>
                </a:solidFill>
              </a:rPr>
              <a:t>The Community for Schools in Europe and Neighbouring Partner Countries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Α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n action for schools funded by the European Commission under the 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Erasmus+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programme.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FE5-E3EF-4CB5-AF71-EB57F73B2065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99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solidFill>
                  <a:schemeClr val="tx2"/>
                </a:solidFill>
              </a:rPr>
              <a:t>eTwinning School Label</a:t>
            </a:r>
            <a:endParaRPr lang="en-GB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FE5-E3EF-4CB5-AF71-EB57F73B2065}" type="slidenum">
              <a:rPr lang="fr-BE" smtClean="0"/>
              <a:t>10</a:t>
            </a:fld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512671" y="1620232"/>
            <a:ext cx="11403423" cy="2795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base">
              <a:lnSpc>
                <a:spcPct val="2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Tx/>
              <a:buBlip>
                <a:blip r:embed="rId2"/>
              </a:buBlip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Recognition of the eTwinning work done at school level</a:t>
            </a:r>
          </a:p>
          <a:p>
            <a:pPr marL="342900" indent="-342900" fontAlgn="base">
              <a:lnSpc>
                <a:spcPct val="2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Tx/>
              <a:buBlip>
                <a:blip r:embed="rId2"/>
              </a:buBlip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eTwinning recognises and appraises the involvement, commitment, dedication not only of scattered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eTwinners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but of teams of teachers and school leaders within the same school</a:t>
            </a:r>
          </a:p>
          <a:p>
            <a:pPr marL="342900" indent="-342900" fontAlgn="base">
              <a:lnSpc>
                <a:spcPct val="2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Tx/>
              <a:buBlip>
                <a:blip r:embed="rId2"/>
              </a:buBlip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a competition, but rather a progression from one level to the next</a:t>
            </a:r>
          </a:p>
          <a:p>
            <a:pPr marL="342900" indent="-342900" fontAlgn="base">
              <a:lnSpc>
                <a:spcPct val="2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Tx/>
              <a:buBlip>
                <a:blip r:embed="rId2"/>
              </a:buBlip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eTwinning Schools will be prioritized in KA229 applications since 2019 Call</a:t>
            </a:r>
          </a:p>
          <a:p>
            <a:pPr marL="342900" indent="-342900" fontAlgn="base">
              <a:lnSpc>
                <a:spcPct val="2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Tx/>
              <a:buBlip>
                <a:blip r:embed="rId2"/>
              </a:buBlip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articl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092" y="5062531"/>
            <a:ext cx="1510847" cy="100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82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solidFill>
                  <a:schemeClr val="tx2"/>
                </a:solidFill>
              </a:rPr>
              <a:t>eTwinning School Label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19190"/>
            <a:ext cx="11103869" cy="415551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600" dirty="0"/>
              <a:t>Why apply to receive the eTwinning School Label?</a:t>
            </a:r>
          </a:p>
          <a:p>
            <a:pPr fontAlgn="base">
              <a:lnSpc>
                <a:spcPct val="120000"/>
              </a:lnSpc>
            </a:pPr>
            <a:r>
              <a:rPr lang="en-GB" sz="1600" dirty="0"/>
              <a:t>Strengthens your school’s profile. Offers high visibility at European and National Level</a:t>
            </a:r>
          </a:p>
          <a:p>
            <a:pPr fontAlgn="base">
              <a:lnSpc>
                <a:spcPct val="120000"/>
              </a:lnSpc>
            </a:pPr>
            <a:r>
              <a:rPr lang="en-GB" sz="1600" dirty="0" smtClean="0"/>
              <a:t>Officially </a:t>
            </a:r>
            <a:r>
              <a:rPr lang="en-GB" sz="1600" dirty="0"/>
              <a:t>recognised as examples of good practice in the area of:</a:t>
            </a:r>
          </a:p>
          <a:p>
            <a:pPr lvl="1" fontAlgn="base">
              <a:lnSpc>
                <a:spcPct val="120000"/>
              </a:lnSpc>
            </a:pPr>
            <a:r>
              <a:rPr lang="en-GB" sz="1400" dirty="0"/>
              <a:t>Innovative and creative approaches to pedagogy</a:t>
            </a:r>
          </a:p>
          <a:p>
            <a:pPr lvl="1" fontAlgn="base">
              <a:lnSpc>
                <a:spcPct val="120000"/>
              </a:lnSpc>
            </a:pPr>
            <a:r>
              <a:rPr lang="en-GB" sz="1400" dirty="0"/>
              <a:t>Promoting continuous professional development of staff</a:t>
            </a:r>
          </a:p>
          <a:p>
            <a:pPr lvl="1" fontAlgn="base">
              <a:lnSpc>
                <a:spcPct val="120000"/>
              </a:lnSpc>
            </a:pPr>
            <a:r>
              <a:rPr lang="en-GB" sz="1400" dirty="0"/>
              <a:t>Promoting collaborative learning practices with staff and students</a:t>
            </a:r>
          </a:p>
          <a:p>
            <a:pPr lvl="1" fontAlgn="base">
              <a:lnSpc>
                <a:spcPct val="120000"/>
              </a:lnSpc>
            </a:pPr>
            <a:r>
              <a:rPr lang="en-GB" sz="1400" dirty="0"/>
              <a:t>Digital practice</a:t>
            </a:r>
          </a:p>
          <a:p>
            <a:pPr lvl="1" fontAlgn="base">
              <a:lnSpc>
                <a:spcPct val="120000"/>
              </a:lnSpc>
            </a:pPr>
            <a:r>
              <a:rPr lang="en-GB" sz="1400" dirty="0" err="1"/>
              <a:t>eSafety</a:t>
            </a:r>
            <a:r>
              <a:rPr lang="en-GB" sz="1400" dirty="0"/>
              <a:t> practice</a:t>
            </a:r>
          </a:p>
          <a:p>
            <a:pPr fontAlgn="base">
              <a:lnSpc>
                <a:spcPct val="120000"/>
              </a:lnSpc>
            </a:pPr>
            <a:r>
              <a:rPr lang="en-GB" sz="1600" dirty="0"/>
              <a:t>Awarded school staff and principals are invited in dedicated professional development </a:t>
            </a:r>
            <a:r>
              <a:rPr lang="en-GB" sz="1600" dirty="0" smtClean="0"/>
              <a:t>programmes</a:t>
            </a:r>
          </a:p>
          <a:p>
            <a:pPr fontAlgn="base">
              <a:lnSpc>
                <a:spcPct val="120000"/>
              </a:lnSpc>
            </a:pPr>
            <a:r>
              <a:rPr lang="en-GB" sz="1600" dirty="0" smtClean="0"/>
              <a:t>Be </a:t>
            </a:r>
            <a:r>
              <a:rPr lang="en-GB" sz="1600" dirty="0"/>
              <a:t>part of a European network of eTwinning leading schools to inspire the future development of eTwinning</a:t>
            </a:r>
          </a:p>
          <a:p>
            <a:pPr fontAlgn="base">
              <a:lnSpc>
                <a:spcPct val="120000"/>
              </a:lnSpc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FE5-E3EF-4CB5-AF71-EB57F73B2065}" type="slidenum">
              <a:rPr lang="fr-BE" smtClean="0"/>
              <a:t>11</a:t>
            </a:fld>
            <a:endParaRPr lang="fr-BE"/>
          </a:p>
        </p:txBody>
      </p:sp>
      <p:pic>
        <p:nvPicPr>
          <p:cNvPr id="6" name="Picture 5" descr="articl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029" y="5177229"/>
            <a:ext cx="1510847" cy="100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02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solidFill>
                  <a:schemeClr val="tx2"/>
                </a:solidFill>
              </a:rPr>
              <a:t>eTwinning School Label</a:t>
            </a:r>
            <a:r>
              <a:rPr lang="en-GB" dirty="0">
                <a:solidFill>
                  <a:schemeClr val="tx2"/>
                </a:solidFill>
              </a:rPr>
              <a:t>- c</a:t>
            </a:r>
            <a:r>
              <a:rPr lang="en-GB" cap="none" dirty="0">
                <a:solidFill>
                  <a:schemeClr val="tx2"/>
                </a:solidFill>
              </a:rPr>
              <a:t>riteria</a:t>
            </a:r>
            <a:endParaRPr lang="en-GB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67293"/>
            <a:ext cx="10618182" cy="41555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The process for obtaining the eTwinning School Label has two stages.</a:t>
            </a:r>
          </a:p>
          <a:p>
            <a:pPr marL="0" indent="0" fontAlgn="base">
              <a:buNone/>
            </a:pPr>
            <a:r>
              <a:rPr lang="en-GB" b="1" u="sng" dirty="0"/>
              <a:t>Stage one</a:t>
            </a:r>
            <a:endParaRPr lang="en-GB" b="1" dirty="0"/>
          </a:p>
          <a:p>
            <a:pPr marL="0" indent="0" fontAlgn="base">
              <a:buNone/>
            </a:pPr>
            <a:r>
              <a:rPr lang="en-GB" dirty="0"/>
              <a:t>Is an automatic check of</a:t>
            </a:r>
            <a:r>
              <a:rPr lang="en-GB" b="1" dirty="0"/>
              <a:t> </a:t>
            </a:r>
            <a:r>
              <a:rPr lang="en-GB" dirty="0"/>
              <a:t>the following three points:</a:t>
            </a:r>
          </a:p>
          <a:p>
            <a:pPr fontAlgn="base"/>
            <a:r>
              <a:rPr lang="en-GB" dirty="0"/>
              <a:t>The school has been registered on eTwinning for more than two years</a:t>
            </a:r>
          </a:p>
          <a:p>
            <a:pPr fontAlgn="base"/>
            <a:r>
              <a:rPr lang="en-GB" dirty="0"/>
              <a:t>There are at least two active eTwinning teachers linked to the school at the time of the application</a:t>
            </a:r>
          </a:p>
          <a:p>
            <a:pPr fontAlgn="base"/>
            <a:r>
              <a:rPr lang="en-GB" dirty="0"/>
              <a:t>There is a European eTwinning project with a National Quality Label (within the last two years from application date)</a:t>
            </a:r>
          </a:p>
          <a:p>
            <a:pPr marL="0" indent="0" fontAlgn="base">
              <a:buNone/>
            </a:pPr>
            <a:r>
              <a:rPr lang="en-GB" dirty="0"/>
              <a:t>If a school fulfils these requirements, all registered </a:t>
            </a:r>
            <a:r>
              <a:rPr lang="en-GB" dirty="0" err="1"/>
              <a:t>eTwinners</a:t>
            </a:r>
            <a:r>
              <a:rPr lang="en-GB" dirty="0"/>
              <a:t> in the school will receive an email invitation to fill in a self-assessment application form available on eTwinning Live.</a:t>
            </a:r>
          </a:p>
          <a:p>
            <a:pPr marL="0" indent="0" fontAlgn="base">
              <a:buNone/>
            </a:pPr>
            <a:r>
              <a:rPr lang="en-GB" b="1" u="sng" dirty="0"/>
              <a:t>Stage two</a:t>
            </a:r>
            <a:endParaRPr lang="en-GB" b="1" dirty="0"/>
          </a:p>
          <a:p>
            <a:pPr fontAlgn="base"/>
            <a:r>
              <a:rPr lang="en-GB" dirty="0"/>
              <a:t>Involves completion – by any </a:t>
            </a:r>
            <a:r>
              <a:rPr lang="en-GB" dirty="0" err="1"/>
              <a:t>eTwinner</a:t>
            </a:r>
            <a:r>
              <a:rPr lang="en-GB" dirty="0"/>
              <a:t> in the school - of the self-assessment application form mentioned above, covering the following six Criteria (</a:t>
            </a:r>
            <a:r>
              <a:rPr lang="en-GB" dirty="0">
                <a:hlinkClick r:id="rId2"/>
              </a:rPr>
              <a:t>https://bit.ly/2LDK6Hs</a:t>
            </a:r>
            <a:r>
              <a:rPr lang="en-GB" dirty="0"/>
              <a:t>)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FE5-E3EF-4CB5-AF71-EB57F73B2065}" type="slidenum">
              <a:rPr lang="fr-BE" smtClean="0"/>
              <a:t>12</a:t>
            </a:fld>
            <a:endParaRPr lang="fr-BE"/>
          </a:p>
        </p:txBody>
      </p:sp>
      <p:pic>
        <p:nvPicPr>
          <p:cNvPr id="6" name="Picture 5" descr="articl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092" y="5062531"/>
            <a:ext cx="1510847" cy="100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76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34" y="2054432"/>
            <a:ext cx="4904758" cy="984318"/>
          </a:xfrm>
        </p:spPr>
        <p:txBody>
          <a:bodyPr/>
          <a:lstStyle/>
          <a:p>
            <a:r>
              <a:rPr lang="el-GR" dirty="0"/>
              <a:t>ΚΑ2</a:t>
            </a:r>
            <a:r>
              <a:rPr lang="en-US" dirty="0"/>
              <a:t>29 &amp; </a:t>
            </a:r>
            <a:r>
              <a:rPr lang="en-GB" dirty="0"/>
              <a:t>eTwinning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FE5-E3EF-4CB5-AF71-EB57F73B2065}" type="slidenum">
              <a:rPr lang="fr-BE" smtClean="0"/>
              <a:pPr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802720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98013"/>
            <a:ext cx="10473596" cy="764965"/>
          </a:xfrm>
        </p:spPr>
        <p:txBody>
          <a:bodyPr>
            <a:noAutofit/>
          </a:bodyPr>
          <a:lstStyle/>
          <a:p>
            <a:r>
              <a:rPr lang="en-GB" sz="2400" cap="none" dirty="0"/>
              <a:t>eTwinning &amp; School Exchange Partnerships</a:t>
            </a:r>
            <a:r>
              <a:rPr lang="en-GB" sz="2000" cap="none" dirty="0"/>
              <a:t> </a:t>
            </a:r>
            <a:r>
              <a:rPr lang="en-GB" sz="2400" cap="none" dirty="0"/>
              <a:t>(KA</a:t>
            </a:r>
            <a:r>
              <a:rPr lang="el-GR" sz="2400" cap="none" dirty="0"/>
              <a:t>2</a:t>
            </a:r>
            <a:r>
              <a:rPr lang="en-US" sz="2400" cap="none" dirty="0"/>
              <a:t>29)</a:t>
            </a:r>
            <a:endParaRPr lang="en-GB" sz="2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2007441"/>
            <a:ext cx="6412675" cy="3272855"/>
          </a:xfrm>
        </p:spPr>
        <p:txBody>
          <a:bodyPr>
            <a:noAutofit/>
          </a:bodyPr>
          <a:lstStyle/>
          <a:p>
            <a:r>
              <a:rPr lang="en-GB" sz="2400" dirty="0"/>
              <a:t>The most appropriate tool to find partners</a:t>
            </a:r>
            <a:r>
              <a:rPr lang="el-GR" sz="2400" dirty="0"/>
              <a:t> (</a:t>
            </a:r>
            <a:r>
              <a:rPr lang="el-GR" sz="2400" dirty="0" err="1"/>
              <a:t>eT</a:t>
            </a:r>
            <a:r>
              <a:rPr lang="el-GR" sz="2400" dirty="0"/>
              <a:t> Live)</a:t>
            </a:r>
            <a:endParaRPr lang="en-GB" sz="2400" dirty="0"/>
          </a:p>
          <a:p>
            <a:pPr marL="0" indent="0">
              <a:buNone/>
            </a:pPr>
            <a:endParaRPr lang="el-GR" sz="2400" dirty="0"/>
          </a:p>
          <a:p>
            <a:r>
              <a:rPr lang="en-GB" sz="2400" dirty="0"/>
              <a:t>Useful tools for the implementation of the project  and communication with your partner schools </a:t>
            </a:r>
            <a:r>
              <a:rPr lang="el-GR" sz="2400" dirty="0"/>
              <a:t>(</a:t>
            </a:r>
            <a:r>
              <a:rPr lang="el-GR" sz="2400" dirty="0" err="1"/>
              <a:t>Twinspace</a:t>
            </a:r>
            <a:r>
              <a:rPr lang="el-GR" sz="2400" dirty="0"/>
              <a:t>)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FE5-E3EF-4CB5-AF71-EB57F73B2065}" type="slidenum">
              <a:rPr lang="fr-BE" smtClean="0"/>
              <a:t>14</a:t>
            </a:fld>
            <a:endParaRPr lang="fr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8" b="96434" l="6500" r="93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785" y="2111944"/>
            <a:ext cx="4740419" cy="265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9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Steps</a:t>
            </a:r>
            <a:r>
              <a:rPr lang="el-GR" cap="none" dirty="0"/>
              <a:t> </a:t>
            </a:r>
            <a:endParaRPr lang="en-GB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3666"/>
            <a:ext cx="5865970" cy="2189298"/>
          </a:xfrm>
        </p:spPr>
        <p:txBody>
          <a:bodyPr>
            <a:noAutofit/>
          </a:bodyPr>
          <a:lstStyle/>
          <a:p>
            <a:r>
              <a:rPr lang="en-GB" sz="2400" dirty="0"/>
              <a:t>Contact your partners and agree on the way you are going to use eTwinning</a:t>
            </a:r>
          </a:p>
          <a:p>
            <a:r>
              <a:rPr lang="en-GB" sz="2400" dirty="0"/>
              <a:t>Register all involved teachers on </a:t>
            </a:r>
            <a:r>
              <a:rPr lang="en-GB" sz="2400" dirty="0">
                <a:hlinkClick r:id="rId2"/>
              </a:rPr>
              <a:t>www.etwinning.net</a:t>
            </a:r>
            <a:r>
              <a:rPr lang="en-GB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FE5-E3EF-4CB5-AF71-EB57F73B2065}" type="slidenum">
              <a:rPr lang="fr-BE" smtClean="0"/>
              <a:t>15</a:t>
            </a:fld>
            <a:endParaRPr lang="fr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04" y="1858859"/>
            <a:ext cx="5322110" cy="346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45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4372"/>
            <a:ext cx="5996598" cy="4155516"/>
          </a:xfrm>
        </p:spPr>
        <p:txBody>
          <a:bodyPr>
            <a:normAutofit/>
          </a:bodyPr>
          <a:lstStyle/>
          <a:p>
            <a:r>
              <a:rPr lang="en-GB" sz="2400" dirty="0"/>
              <a:t>Spend some time on your personal profile</a:t>
            </a:r>
            <a:r>
              <a:rPr lang="el-GR" sz="2400" dirty="0"/>
              <a:t> (</a:t>
            </a:r>
            <a:r>
              <a:rPr lang="en-GB" sz="2400" dirty="0"/>
              <a:t>add a description, name and a profile picture)</a:t>
            </a:r>
            <a:endParaRPr lang="en-US" sz="2400" dirty="0"/>
          </a:p>
          <a:p>
            <a:r>
              <a:rPr lang="en-GB" sz="2400" dirty="0"/>
              <a:t>Search your partners and add them to your contacts.</a:t>
            </a:r>
            <a:endParaRPr lang="en-US" sz="2400" dirty="0"/>
          </a:p>
          <a:p>
            <a:r>
              <a:rPr lang="en-GB" sz="2400" dirty="0"/>
              <a:t>Submit your project online for approval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FE5-E3EF-4CB5-AF71-EB57F73B2065}" type="slidenum">
              <a:rPr lang="fr-BE" smtClean="0"/>
              <a:t>16</a:t>
            </a:fld>
            <a:endParaRPr lang="fr-B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28" y="1923800"/>
            <a:ext cx="4843974" cy="321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11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Steps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4372"/>
            <a:ext cx="5108997" cy="3482646"/>
          </a:xfrm>
        </p:spPr>
        <p:txBody>
          <a:bodyPr>
            <a:noAutofit/>
          </a:bodyPr>
          <a:lstStyle/>
          <a:p>
            <a:r>
              <a:rPr lang="en-GB" dirty="0"/>
              <a:t>Make an effective use of the tools of </a:t>
            </a:r>
            <a:r>
              <a:rPr lang="el-GR" dirty="0" err="1"/>
              <a:t>Twinspace</a:t>
            </a:r>
            <a:endParaRPr lang="el-GR" dirty="0"/>
          </a:p>
          <a:p>
            <a:r>
              <a:rPr lang="en-GB" dirty="0"/>
              <a:t>Space where the project is implemented</a:t>
            </a:r>
            <a:endParaRPr lang="el-GR" dirty="0"/>
          </a:p>
          <a:p>
            <a:r>
              <a:rPr lang="en-GB" dirty="0"/>
              <a:t>Space where teachers and students work collaboratively with their partners.</a:t>
            </a:r>
          </a:p>
          <a:p>
            <a:r>
              <a:rPr lang="en-GB" dirty="0"/>
              <a:t>Space to disseminate your project’s results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FE5-E3EF-4CB5-AF71-EB57F73B2065}" type="slidenum">
              <a:rPr lang="fr-BE" smtClean="0"/>
              <a:t>17</a:t>
            </a:fld>
            <a:endParaRPr lang="fr-B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331" y="1876301"/>
            <a:ext cx="5646849" cy="366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76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eTwinning Ambassadors</a:t>
            </a:r>
            <a:endParaRPr lang="en-GB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1" y="1781257"/>
            <a:ext cx="5842658" cy="2814494"/>
          </a:xfrm>
        </p:spPr>
        <p:txBody>
          <a:bodyPr>
            <a:no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Visits in schools</a:t>
            </a:r>
          </a:p>
          <a:p>
            <a:pPr marL="0" indent="0">
              <a:buNone/>
            </a:pP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eTwinning Workshops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 online seminars/groups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FE5-E3EF-4CB5-AF71-EB57F73B2065}" type="slidenum">
              <a:rPr lang="fr-BE" smtClean="0"/>
              <a:t>18</a:t>
            </a:fld>
            <a:endParaRPr lang="fr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24" y="1469405"/>
            <a:ext cx="2314099" cy="24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8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78" y="509520"/>
            <a:ext cx="1308012" cy="13080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FE5-E3EF-4CB5-AF71-EB57F73B2065}" type="slidenum">
              <a:rPr lang="fr-BE" smtClean="0"/>
              <a:t>19</a:t>
            </a:fld>
            <a:endParaRPr lang="fr-BE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868390" y="568195"/>
            <a:ext cx="7549930" cy="1300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3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4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Century Gothic" panose="020B0502020202020204" pitchFamily="34" charset="0"/>
              <a:buChar char="●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3"/>
              </a:buBlip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3"/>
              </a:buBlip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Support Service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(CY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NSS)</a:t>
            </a:r>
            <a:endParaRPr lang="en-GB" b="1" dirty="0"/>
          </a:p>
          <a:p>
            <a:pPr marL="0" indent="0">
              <a:buNone/>
            </a:pPr>
            <a:r>
              <a:rPr lang="en-GB" b="1" dirty="0"/>
              <a:t>Foundation for the Management of EU </a:t>
            </a:r>
            <a:br>
              <a:rPr lang="en-GB" b="1" dirty="0"/>
            </a:br>
            <a:r>
              <a:rPr lang="en-GB" b="1" dirty="0"/>
              <a:t>Lifelong Learning Programmes</a:t>
            </a:r>
          </a:p>
        </p:txBody>
      </p:sp>
      <p:pic>
        <p:nvPicPr>
          <p:cNvPr id="3" name="Picture 2" descr="Image result for facebook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002" y="5513601"/>
            <a:ext cx="335990" cy="33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ge result for icon for webs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Image result for icon for websi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Image result for icon for websi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218" y="5021137"/>
            <a:ext cx="315893" cy="31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06" y="2717076"/>
            <a:ext cx="313379" cy="31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Related image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94" y="3783237"/>
            <a:ext cx="313379" cy="31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Related image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06" y="4909340"/>
            <a:ext cx="313379" cy="31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05901" y="4960754"/>
            <a:ext cx="2976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www.etwinning.org.cy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eTwinning Cyprus</a:t>
            </a:r>
            <a:endParaRPr lang="el-G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79888" y="2188939"/>
            <a:ext cx="5968093" cy="408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Thekla Christodoulidou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hlinkClick r:id="rId10"/>
              </a:rPr>
              <a:t>tchristodoulidou@llp.org.cy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sz="1100" dirty="0"/>
          </a:p>
          <a:p>
            <a:pPr>
              <a:lnSpc>
                <a:spcPct val="150000"/>
              </a:lnSpc>
            </a:pPr>
            <a:r>
              <a:rPr lang="en-GB" dirty="0"/>
              <a:t>Noni Hadjicharou</a:t>
            </a:r>
            <a:endParaRPr lang="el-GR" dirty="0"/>
          </a:p>
          <a:p>
            <a:pPr>
              <a:lnSpc>
                <a:spcPct val="150000"/>
              </a:lnSpc>
            </a:pPr>
            <a:r>
              <a:rPr lang="en-US" dirty="0">
                <a:hlinkClick r:id="rId11"/>
              </a:rPr>
              <a:t>nhadjicharou@llp.org.cy</a:t>
            </a:r>
            <a:endParaRPr lang="en-US" dirty="0"/>
          </a:p>
          <a:p>
            <a:pPr>
              <a:lnSpc>
                <a:spcPct val="150000"/>
              </a:lnSpc>
            </a:pPr>
            <a:endParaRPr lang="en-GB" sz="1200" dirty="0"/>
          </a:p>
          <a:p>
            <a:pPr>
              <a:lnSpc>
                <a:spcPct val="150000"/>
              </a:lnSpc>
            </a:pPr>
            <a:r>
              <a:rPr lang="en-GB" dirty="0"/>
              <a:t>Polina </a:t>
            </a:r>
            <a:r>
              <a:rPr lang="en-GB" dirty="0" err="1"/>
              <a:t>Stavrou</a:t>
            </a:r>
            <a:endParaRPr lang="el-GR" dirty="0"/>
          </a:p>
          <a:p>
            <a:pPr>
              <a:lnSpc>
                <a:spcPct val="150000"/>
              </a:lnSpc>
            </a:pPr>
            <a:r>
              <a:rPr lang="en-US" dirty="0">
                <a:hlinkClick r:id="rId12"/>
              </a:rPr>
              <a:t>pstavrou@llp.org.cy</a:t>
            </a:r>
            <a:endParaRPr lang="el-GR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64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tOPICS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FE5-E3EF-4CB5-AF71-EB57F73B2065}" type="slidenum">
              <a:rPr lang="fr-BE" smtClean="0"/>
              <a:t>2</a:t>
            </a:fld>
            <a:endParaRPr lang="fr-BE"/>
          </a:p>
        </p:txBody>
      </p:sp>
      <p:sp>
        <p:nvSpPr>
          <p:cNvPr id="5" name="Content Placeholder 2">
            <a:hlinkClick r:id="rId2" action="ppaction://hlinksldjump"/>
          </p:cNvPr>
          <p:cNvSpPr txBox="1">
            <a:spLocks/>
          </p:cNvSpPr>
          <p:nvPr/>
        </p:nvSpPr>
        <p:spPr>
          <a:xfrm>
            <a:off x="673372" y="2322948"/>
            <a:ext cx="5449841" cy="565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342900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3"/>
              </a:buBlip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4"/>
              </a:buBlip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Century Gothic" panose="020B0502020202020204" pitchFamily="34" charset="0"/>
              <a:buChar char="●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3"/>
              </a:buBlip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3"/>
              </a:buBlip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GB" dirty="0"/>
              <a:t>Benefits of </a:t>
            </a:r>
            <a:r>
              <a:rPr lang="el-GR" dirty="0" err="1"/>
              <a:t>eT</a:t>
            </a:r>
            <a:r>
              <a:rPr lang="en-GB" dirty="0"/>
              <a:t>winning</a:t>
            </a:r>
            <a:endParaRPr lang="el-GR" dirty="0"/>
          </a:p>
        </p:txBody>
      </p:sp>
      <p:sp>
        <p:nvSpPr>
          <p:cNvPr id="7" name="Content Placeholder 2">
            <a:hlinkClick r:id="rId5" action="ppaction://hlinksldjump"/>
          </p:cNvPr>
          <p:cNvSpPr txBox="1">
            <a:spLocks/>
          </p:cNvSpPr>
          <p:nvPr/>
        </p:nvSpPr>
        <p:spPr>
          <a:xfrm>
            <a:off x="647641" y="3069736"/>
            <a:ext cx="11814325" cy="645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3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4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Century Gothic" panose="020B0502020202020204" pitchFamily="34" charset="0"/>
              <a:buChar char="●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3"/>
              </a:buBlip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3"/>
              </a:buBlip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How can we use </a:t>
            </a:r>
            <a:r>
              <a:rPr lang="el-GR" sz="2800" dirty="0" err="1"/>
              <a:t>eTwinning</a:t>
            </a:r>
            <a:r>
              <a:rPr lang="en-GB" sz="2800" dirty="0"/>
              <a:t> in School Exchange Partnerships (KA229)?</a:t>
            </a:r>
          </a:p>
          <a:p>
            <a:pPr marL="0" indent="0">
              <a:buNone/>
            </a:pPr>
            <a:endParaRPr lang="el-GR" sz="2800" dirty="0"/>
          </a:p>
        </p:txBody>
      </p:sp>
      <p:sp>
        <p:nvSpPr>
          <p:cNvPr id="8" name="Content Placeholder 2">
            <a:hlinkClick r:id="rId6" action="ppaction://hlinksldjump"/>
          </p:cNvPr>
          <p:cNvSpPr txBox="1">
            <a:spLocks/>
          </p:cNvSpPr>
          <p:nvPr/>
        </p:nvSpPr>
        <p:spPr>
          <a:xfrm>
            <a:off x="635766" y="4169141"/>
            <a:ext cx="8827492" cy="643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3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4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Century Gothic" panose="020B0502020202020204" pitchFamily="34" charset="0"/>
              <a:buChar char="●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3"/>
              </a:buBlip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3"/>
              </a:buBlip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Basic steps</a:t>
            </a:r>
            <a:r>
              <a:rPr lang="el-GR" sz="2800" dirty="0"/>
              <a:t> </a:t>
            </a:r>
            <a:r>
              <a:rPr lang="en-US" sz="2800" dirty="0"/>
              <a:t>for getting involved in </a:t>
            </a:r>
            <a:r>
              <a:rPr lang="en-US" sz="2800" dirty="0" err="1"/>
              <a:t>eT</a:t>
            </a:r>
            <a:endParaRPr lang="el-GR" sz="2800" dirty="0"/>
          </a:p>
        </p:txBody>
      </p:sp>
      <p:sp>
        <p:nvSpPr>
          <p:cNvPr id="15" name="Content Placeholder 2">
            <a:hlinkClick r:id="rId7" action="ppaction://hlinksldjump"/>
          </p:cNvPr>
          <p:cNvSpPr txBox="1">
            <a:spLocks/>
          </p:cNvSpPr>
          <p:nvPr/>
        </p:nvSpPr>
        <p:spPr>
          <a:xfrm>
            <a:off x="671385" y="1576808"/>
            <a:ext cx="5313035" cy="565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3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4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Century Gothic" panose="020B0502020202020204" pitchFamily="34" charset="0"/>
              <a:buChar char="●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3"/>
              </a:buBlip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3"/>
              </a:buBlip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What is </a:t>
            </a:r>
            <a:r>
              <a:rPr lang="el-GR" sz="2800" dirty="0" err="1"/>
              <a:t>eT</a:t>
            </a:r>
            <a:r>
              <a:rPr lang="en-GB" sz="2800" dirty="0"/>
              <a:t>winning (</a:t>
            </a:r>
            <a:r>
              <a:rPr lang="en-GB" sz="2800" dirty="0" err="1"/>
              <a:t>eT</a:t>
            </a:r>
            <a:r>
              <a:rPr lang="en-GB" sz="2800" dirty="0"/>
              <a:t>)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99956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950" y="2599946"/>
            <a:ext cx="4589816" cy="950026"/>
          </a:xfrm>
        </p:spPr>
        <p:txBody>
          <a:bodyPr/>
          <a:lstStyle/>
          <a:p>
            <a:pPr algn="ctr"/>
            <a:r>
              <a:rPr lang="en-GB" sz="2800" cap="none" dirty="0"/>
              <a:t>Thank you for your attention</a:t>
            </a:r>
            <a:r>
              <a:rPr lang="el-GR" sz="2800" cap="none" dirty="0"/>
              <a:t>!</a:t>
            </a:r>
            <a:endParaRPr lang="fr-BE" sz="2800" b="0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5" y="138153"/>
            <a:ext cx="3050295" cy="916005"/>
          </a:xfrm>
          <a:prstGeom prst="rect">
            <a:avLst/>
          </a:prstGeom>
        </p:spPr>
      </p:pic>
      <p:pic>
        <p:nvPicPr>
          <p:cNvPr id="1030" name="Picture 6" descr="Image result for yellow st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844" l="2736" r="98769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290">
            <a:off x="9238713" y="2409825"/>
            <a:ext cx="632362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411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939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39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C -0.00807 -0.00277 -0.03567 -0.00532 -0.0457 -0.00532 C -0.10703 -0.00532 -0.17031 0.03773 -0.17031 0.08079 C -0.17031 0.0588 -0.20208 0.03773 -0.23164 0.03773 C -0.26341 0.03773 -0.29297 0.05926 -0.29297 0.08079 C -0.29297 0.06991 -0.30872 0.0588 -0.32474 0.0588 C -0.34036 0.0588 -0.35638 0.06968 -0.35638 0.08079 C -0.35638 0.075 -0.36432 0.06991 -0.37213 0.06991 C -0.38008 0.06991 -0.38776 0.07523 -0.38776 0.08079 C -0.38776 0.07778 -0.39166 0.075 -0.39583 0.075 C -0.39778 0.075 -0.40377 0.07778 -0.40377 0.08079 C -0.40377 0.07894 -0.40586 0.07778 -0.40768 0.07778 C -0.40768 0.07732 -0.41146 0.07894 -0.41146 0.08079 C -0.41146 0.07986 -0.41146 0.07894 -0.41354 0.07894 C -0.41354 0.07963 -0.41562 0.07986 -0.41562 0.08079 C -0.41562 0.0801 -0.41562 0.07986 -0.41562 0.07963 C -0.41771 0.07963 -0.41771 0.07986 -0.41771 0.0801 C -0.41979 0.0801 -0.41979 0.07986 -0.41979 0.07963 C -0.42174 0.07963 -0.42174 0.07986 -0.42174 0.0801 " pathEditMode="relative" rAng="0" ptsTypes="fffffffffffffffffff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4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eTwinning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FE5-E3EF-4CB5-AF71-EB57F73B2065}" type="slidenum">
              <a:rPr lang="fr-BE" smtClean="0"/>
              <a:t>3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605135" y="1538011"/>
            <a:ext cx="11077958" cy="4258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00000"/>
              <a:buBlip>
                <a:blip r:embed="rId2"/>
              </a:buBlip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an exciting learning community for school staff in Europe that offers teachers the opportunity to communicate, collaborate, develop projects, share and be part of an educational network.</a:t>
            </a:r>
          </a:p>
          <a:p>
            <a:pPr marL="342900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00000"/>
              <a:buBlip>
                <a:blip r:embed="rId2"/>
              </a:buBlip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Access through a digital platform that is available in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29 languages</a:t>
            </a:r>
          </a:p>
          <a:p>
            <a:pPr marL="342900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00000"/>
              <a:buBlip>
                <a:blip r:embed="rId2"/>
              </a:buBlip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36 European countries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8 neighbouring countries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participating</a:t>
            </a:r>
          </a:p>
        </p:txBody>
      </p:sp>
    </p:spTree>
    <p:extLst>
      <p:ext uri="{BB962C8B-B14F-4D97-AF65-F5344CB8AC3E}">
        <p14:creationId xmlns:p14="http://schemas.microsoft.com/office/powerpoint/2010/main" val="332242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eTwinning – Data as of October 2018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FE5-E3EF-4CB5-AF71-EB57F73B2065}" type="slidenum">
              <a:rPr lang="fr-BE" smtClean="0"/>
              <a:t>4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693963" y="2713670"/>
            <a:ext cx="11193237" cy="2503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00000"/>
              <a:buBlip>
                <a:blip r:embed="rId2"/>
              </a:buBlip>
            </a:pPr>
            <a:r>
              <a:rPr lang="el-G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Μ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ore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609,000 teachers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working in more than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198,000 schools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00000"/>
              <a:buBlip>
                <a:blip r:embed="rId2"/>
              </a:buBlip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80,000 projects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run, involving more than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2.000,000 students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across the continent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794568" y="1812843"/>
            <a:ext cx="1181189" cy="576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00000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orte" panose="03060902040502070203" pitchFamily="66" charset="0"/>
              </a:rPr>
              <a:t>Europe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Forte" panose="03060902040502070203" pitchFamily="66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61925" y="2341340"/>
            <a:ext cx="1014141" cy="0"/>
          </a:xfrm>
          <a:prstGeom prst="line">
            <a:avLst/>
          </a:prstGeom>
          <a:ln w="28575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21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none" dirty="0"/>
              <a:t>Why should you use </a:t>
            </a:r>
            <a:r>
              <a:rPr lang="el-GR" cap="none" dirty="0"/>
              <a:t>e</a:t>
            </a:r>
            <a:r>
              <a:rPr lang="en-GB" cap="none" dirty="0"/>
              <a:t>Twinning?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FE5-E3EF-4CB5-AF71-EB57F73B2065}" type="slidenum">
              <a:rPr lang="fr-BE" smtClean="0"/>
              <a:t>5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503250" y="1609033"/>
            <a:ext cx="11432936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00000"/>
              <a:buBlip>
                <a:blip r:embed="rId2"/>
              </a:buBlip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offers a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safe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flexible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 friendly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</a:t>
            </a:r>
          </a:p>
          <a:p>
            <a:pPr marL="342900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00000"/>
              <a:buBlip>
                <a:blip r:embed="rId2"/>
              </a:buBlip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promotes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school collaboration in Europe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through the use of 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and Communication Technologies (ICT)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 providing support, tools and services for schools</a:t>
            </a:r>
          </a:p>
          <a:p>
            <a:pPr marL="342900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00000"/>
              <a:buBlip>
                <a:blip r:embed="rId2"/>
              </a:buBlip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offers opportunities for free and continuing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 Development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educators (onsite and online seminars, learning events and peer learning)</a:t>
            </a:r>
          </a:p>
        </p:txBody>
      </p:sp>
    </p:spTree>
    <p:extLst>
      <p:ext uri="{BB962C8B-B14F-4D97-AF65-F5344CB8AC3E}">
        <p14:creationId xmlns:p14="http://schemas.microsoft.com/office/powerpoint/2010/main" val="165299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none" dirty="0"/>
              <a:t>Benefits of </a:t>
            </a:r>
            <a:r>
              <a:rPr lang="el-GR" cap="none" dirty="0" err="1"/>
              <a:t>eTwinning</a:t>
            </a:r>
            <a:endParaRPr lang="en-GB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34587"/>
            <a:ext cx="4612822" cy="2137094"/>
          </a:xfrm>
        </p:spPr>
        <p:txBody>
          <a:bodyPr>
            <a:noAutofit/>
          </a:bodyPr>
          <a:lstStyle/>
          <a:p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teaching material</a:t>
            </a:r>
            <a:endPara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1800" dirty="0"/>
              <a:t>Improve teaching methods </a:t>
            </a:r>
          </a:p>
          <a:p>
            <a:pPr marL="0" indent="0">
              <a:buNone/>
            </a:pPr>
            <a:r>
              <a:rPr lang="en-GB" sz="1800" dirty="0"/>
              <a:t>Enhance skills, competencies and pedagogic approaches</a:t>
            </a:r>
          </a:p>
          <a:p>
            <a:pPr marL="0" indent="0">
              <a:buNone/>
            </a:pPr>
            <a:r>
              <a:rPr lang="en-GB" sz="1800" dirty="0"/>
              <a:t>Exchange of good practises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FE5-E3EF-4CB5-AF71-EB57F73B2065}" type="slidenum">
              <a:rPr lang="fr-BE" smtClean="0"/>
              <a:t>6</a:t>
            </a:fld>
            <a:endParaRPr lang="fr-BE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43600" y="1594458"/>
            <a:ext cx="6025243" cy="963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3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4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Century Gothic" panose="020B0502020202020204" pitchFamily="34" charset="0"/>
              <a:buChar char="●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3"/>
              </a:buBlip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3"/>
              </a:buBlip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in a more creative and pleasant way</a:t>
            </a:r>
            <a:endPara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1800" dirty="0"/>
              <a:t>Strengthens teacher – students bonds</a:t>
            </a: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43600" y="2558379"/>
            <a:ext cx="6025243" cy="1213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3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4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Century Gothic" panose="020B0502020202020204" pitchFamily="34" charset="0"/>
              <a:buChar char="●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3"/>
              </a:buBlip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3"/>
              </a:buBlip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curriculum integration in weakly schedules </a:t>
            </a:r>
            <a:r>
              <a:rPr lang="el-G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1800" dirty="0"/>
              <a:t>No extra work load, but helps in daily teaching</a:t>
            </a:r>
            <a:r>
              <a:rPr lang="el-GR" sz="1800" dirty="0"/>
              <a:t> </a:t>
            </a:r>
            <a:endParaRPr lang="en-US" sz="1800" dirty="0"/>
          </a:p>
          <a:p>
            <a:pPr marL="0" indent="0">
              <a:buNone/>
            </a:pPr>
            <a:r>
              <a:rPr lang="en-GB" sz="1800" dirty="0"/>
              <a:t>Option to choose a project which is based on the school curriculum and syllabi</a:t>
            </a:r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4" name="Rectangle 3"/>
          <p:cNvSpPr/>
          <p:nvPr/>
        </p:nvSpPr>
        <p:spPr>
          <a:xfrm>
            <a:off x="677333" y="3621412"/>
            <a:ext cx="4982934" cy="2245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100000"/>
              <a:buFontTx/>
              <a:buBlip>
                <a:blip r:embed="rId3"/>
              </a:buBlip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Classrooms without walls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100000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Transcend the limits of a classroom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100000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 connections with teachers of other schools/other countries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100000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Keep an update on other countries’ educational systems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100000"/>
            </a:pPr>
            <a:endParaRPr lang="el-GR" dirty="0"/>
          </a:p>
          <a:p>
            <a:pPr>
              <a:spcBef>
                <a:spcPts val="1000"/>
              </a:spcBef>
              <a:buClr>
                <a:schemeClr val="accent1"/>
              </a:buClr>
              <a:buSzPct val="100000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100000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172" y="4026116"/>
            <a:ext cx="2054566" cy="188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08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  <p:bldP spid="7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none" dirty="0"/>
              <a:t>Professional Development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37" y="2941794"/>
            <a:ext cx="6970816" cy="1211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Online Learning Opportunities</a:t>
            </a:r>
            <a:endParaRPr lang="el-GR" dirty="0"/>
          </a:p>
          <a:p>
            <a:r>
              <a:rPr lang="en-US" dirty="0"/>
              <a:t>Online Seminars</a:t>
            </a:r>
            <a:endParaRPr lang="el-GR" dirty="0"/>
          </a:p>
          <a:p>
            <a:r>
              <a:rPr lang="en-GB" dirty="0"/>
              <a:t>Learning Events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FE5-E3EF-4CB5-AF71-EB57F73B2065}" type="slidenum">
              <a:rPr lang="fr-BE" smtClean="0"/>
              <a:t>7</a:t>
            </a:fld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588618" y="1493197"/>
            <a:ext cx="5255227" cy="1475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100000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Learning Opportunities abroad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100000"/>
              <a:buBlip>
                <a:blip r:embed="rId3"/>
              </a:buBlip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Contact Seminars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100000"/>
              <a:buFontTx/>
              <a:buBlip>
                <a:blip r:embed="rId3"/>
              </a:buBlip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 Development Workshops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2165" y="-68759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	</a:t>
            </a:r>
            <a:endParaRPr lang="en-GB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66837" y="4293568"/>
            <a:ext cx="6970816" cy="1628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3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4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Century Gothic" panose="020B0502020202020204" pitchFamily="34" charset="0"/>
              <a:buChar char="●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3"/>
              </a:buBlip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Blip>
                <a:blip r:embed="rId3"/>
              </a:buBlip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Regional Learning Opportunities</a:t>
            </a:r>
            <a:endParaRPr lang="el-GR" dirty="0"/>
          </a:p>
          <a:p>
            <a:r>
              <a:rPr lang="en-GB" dirty="0"/>
              <a:t>Annual Conference</a:t>
            </a:r>
            <a:endParaRPr lang="el-GR" dirty="0"/>
          </a:p>
          <a:p>
            <a:r>
              <a:rPr lang="en-GB" dirty="0"/>
              <a:t>Regional Workshops</a:t>
            </a:r>
            <a:endParaRPr lang="el-GR" dirty="0"/>
          </a:p>
          <a:p>
            <a:r>
              <a:rPr lang="el-GR" dirty="0" err="1"/>
              <a:t>Webinars</a:t>
            </a:r>
            <a:endParaRPr lang="en-GB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52949264"/>
              </p:ext>
            </p:extLst>
          </p:nvPr>
        </p:nvGraphicFramePr>
        <p:xfrm>
          <a:off x="4647517" y="1419225"/>
          <a:ext cx="8337796" cy="4036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44" y="2392945"/>
            <a:ext cx="2356465" cy="208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Related image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289" y="322776"/>
            <a:ext cx="1111862" cy="11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86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/>
      <p:bldP spid="17" grpId="0" build="p"/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none" dirty="0"/>
              <a:t>How students can benefit from eTwinning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540" y="1523433"/>
            <a:ext cx="6246419" cy="42988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Creative and pleasant learning environment</a:t>
            </a:r>
            <a:endParaRPr lang="el-GR" dirty="0"/>
          </a:p>
          <a:p>
            <a:pPr>
              <a:lnSpc>
                <a:spcPct val="150000"/>
              </a:lnSpc>
            </a:pPr>
            <a:r>
              <a:rPr lang="en-GB" dirty="0"/>
              <a:t>Team work</a:t>
            </a:r>
            <a:endParaRPr lang="el-GR" dirty="0"/>
          </a:p>
          <a:p>
            <a:pPr>
              <a:lnSpc>
                <a:spcPct val="150000"/>
              </a:lnSpc>
            </a:pPr>
            <a:r>
              <a:rPr lang="en-GB" dirty="0"/>
              <a:t>Their work is recognized</a:t>
            </a:r>
            <a:endParaRPr lang="el-GR" dirty="0"/>
          </a:p>
          <a:p>
            <a:pPr>
              <a:lnSpc>
                <a:spcPct val="150000"/>
              </a:lnSpc>
            </a:pPr>
            <a:r>
              <a:rPr lang="en-GB" dirty="0"/>
              <a:t>Enhance their self-esteem</a:t>
            </a:r>
          </a:p>
          <a:p>
            <a:pPr>
              <a:lnSpc>
                <a:spcPct val="150000"/>
              </a:lnSpc>
            </a:pPr>
            <a:r>
              <a:rPr lang="en-GB" dirty="0"/>
              <a:t>Create strong friendships</a:t>
            </a:r>
            <a:endParaRPr lang="el-GR" dirty="0"/>
          </a:p>
          <a:p>
            <a:pPr>
              <a:lnSpc>
                <a:spcPct val="150000"/>
              </a:lnSpc>
            </a:pPr>
            <a:r>
              <a:rPr lang="en-GB" dirty="0"/>
              <a:t>Multiculturalism</a:t>
            </a:r>
          </a:p>
          <a:p>
            <a:pPr>
              <a:lnSpc>
                <a:spcPct val="150000"/>
              </a:lnSpc>
            </a:pPr>
            <a:r>
              <a:rPr lang="en-GB" dirty="0"/>
              <a:t>Develop their skills and talents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FE5-E3EF-4CB5-AF71-EB57F73B2065}" type="slidenum">
              <a:rPr lang="fr-BE" smtClean="0"/>
              <a:t>8</a:t>
            </a:fld>
            <a:endParaRPr lang="fr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959" y="2365097"/>
            <a:ext cx="4105777" cy="21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1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ec.europa.eu/education/sites/education/files/winners_facebook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046" y="1537047"/>
            <a:ext cx="4414314" cy="37005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GB" cap="none" dirty="0"/>
              <a:t>ecognition for teachers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DFE5-E3EF-4CB5-AF71-EB57F73B2065}" type="slidenum">
              <a:rPr lang="fr-BE" smtClean="0"/>
              <a:t>9</a:t>
            </a:fld>
            <a:endParaRPr lang="fr-BE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8368" y="1483467"/>
            <a:ext cx="7005625" cy="3807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342900" indent="-342900" algn="just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00000"/>
              <a:buBlip>
                <a:blip r:embed="rId3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GB" sz="1800" dirty="0"/>
              <a:t>eTwinning Quality Labels are granted to teachers with excellent eTwinning projects. They indicate that the project has reached a certain national and European standard.</a:t>
            </a:r>
          </a:p>
          <a:p>
            <a:pPr>
              <a:lnSpc>
                <a:spcPct val="200000"/>
              </a:lnSpc>
            </a:pPr>
            <a:r>
              <a:rPr lang="en-GB" sz="1800" dirty="0"/>
              <a:t>National Quality Labels</a:t>
            </a:r>
          </a:p>
          <a:p>
            <a:pPr>
              <a:lnSpc>
                <a:spcPct val="200000"/>
              </a:lnSpc>
            </a:pPr>
            <a:r>
              <a:rPr lang="en-GB" sz="1800" dirty="0"/>
              <a:t>European Quality Labels </a:t>
            </a:r>
          </a:p>
          <a:p>
            <a:pPr>
              <a:lnSpc>
                <a:spcPct val="200000"/>
              </a:lnSpc>
            </a:pPr>
            <a:r>
              <a:rPr lang="en-GB" sz="1800" dirty="0"/>
              <a:t>European Prizes</a:t>
            </a:r>
            <a:endParaRPr lang="el-GR" sz="1800" dirty="0"/>
          </a:p>
          <a:p>
            <a:pPr>
              <a:lnSpc>
                <a:spcPct val="200000"/>
              </a:lnSpc>
            </a:pPr>
            <a:r>
              <a:rPr lang="en-GB" sz="1800" dirty="0"/>
              <a:t>eTwinning School Label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317" y="3073652"/>
            <a:ext cx="909385" cy="995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56" y="3039118"/>
            <a:ext cx="1019397" cy="1019397"/>
          </a:xfrm>
          <a:prstGeom prst="rect">
            <a:avLst/>
          </a:prstGeom>
        </p:spPr>
      </p:pic>
      <p:pic>
        <p:nvPicPr>
          <p:cNvPr id="4098" name="Picture 2" descr="Europejskie Odznaki JakoÅc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705" y="3035518"/>
            <a:ext cx="1022997" cy="102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74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969E-9 3.7037E-7 L -0.21347 3.7037E-7 C -0.30867 3.7037E-7 -0.42615 -0.00602 -0.42615 -0.01088 L -0.42615 -0.02107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8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646E-6 0.13333 L -0.11683 -0.00602 C -0.14118 -0.0375 -0.17765 -0.05393 -0.21607 -0.05393 C -0.25957 -0.05393 -0.29448 -0.0375 -0.31883 -0.00602 L -0.4354 0.13333 " pathEditMode="relative" rAng="0" ptsTypes="AAA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77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8013E-6 -1.85185E-6 L -0.2162 -1.85185E-6 C -0.31297 -1.85185E-6 -0.43202 0.07222 -0.43202 0.13148 L -0.43202 0.2632 " pathEditMode="relative" rAng="0" ptsTypes="AA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7" y="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Facet">
  <a:themeElements>
    <a:clrScheme name="eTwinning">
      <a:dk1>
        <a:srgbClr val="111F2A"/>
      </a:dk1>
      <a:lt1>
        <a:srgbClr val="FFFFFF"/>
      </a:lt1>
      <a:dk2>
        <a:srgbClr val="250671"/>
      </a:dk2>
      <a:lt2>
        <a:srgbClr val="D8EFF4"/>
      </a:lt2>
      <a:accent1>
        <a:srgbClr val="250671"/>
      </a:accent1>
      <a:accent2>
        <a:srgbClr val="957DB7"/>
      </a:accent2>
      <a:accent3>
        <a:srgbClr val="FFE6A2"/>
      </a:accent3>
      <a:accent4>
        <a:srgbClr val="00ABB6"/>
      </a:accent4>
      <a:accent5>
        <a:srgbClr val="F15B44"/>
      </a:accent5>
      <a:accent6>
        <a:srgbClr val="F7CE3C"/>
      </a:accent6>
      <a:hlink>
        <a:srgbClr val="00ABB6"/>
      </a:hlink>
      <a:folHlink>
        <a:srgbClr val="957DB7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4722</TotalTime>
  <Words>691</Words>
  <Application>Microsoft Office PowerPoint</Application>
  <PresentationFormat>Custom</PresentationFormat>
  <Paragraphs>153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Facet</vt:lpstr>
      <vt:lpstr>The Community for Schools in Europe and Neighbouring Partner Countries</vt:lpstr>
      <vt:lpstr>tOPICS</vt:lpstr>
      <vt:lpstr>eTwinning</vt:lpstr>
      <vt:lpstr>eTwinning – Data as of October 2018 </vt:lpstr>
      <vt:lpstr>Why should you use eTwinning?</vt:lpstr>
      <vt:lpstr>Benefits of eTwinning</vt:lpstr>
      <vt:lpstr>Professional Development </vt:lpstr>
      <vt:lpstr>How students can benefit from eTwinning</vt:lpstr>
      <vt:lpstr>Recognition for teachers</vt:lpstr>
      <vt:lpstr>eTwinning School Label</vt:lpstr>
      <vt:lpstr>eTwinning School Label</vt:lpstr>
      <vt:lpstr>eTwinning School Label- criteria</vt:lpstr>
      <vt:lpstr>ΚΑ229 &amp; eTwinning</vt:lpstr>
      <vt:lpstr>eTwinning &amp; School Exchange Partnerships (KA229)</vt:lpstr>
      <vt:lpstr>Steps </vt:lpstr>
      <vt:lpstr>Steps</vt:lpstr>
      <vt:lpstr>Steps </vt:lpstr>
      <vt:lpstr>eTwinning Ambassadors</vt:lpstr>
      <vt:lpstr>PowerPoint Presentation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Massini</dc:creator>
  <cp:lastModifiedBy>Noni Hadjicharou</cp:lastModifiedBy>
  <cp:revision>301</cp:revision>
  <dcterms:created xsi:type="dcterms:W3CDTF">2016-06-09T08:05:27Z</dcterms:created>
  <dcterms:modified xsi:type="dcterms:W3CDTF">2018-11-13T12:20:47Z</dcterms:modified>
</cp:coreProperties>
</file>