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69" r:id="rId2"/>
    <p:sldId id="271" r:id="rId3"/>
    <p:sldId id="272" r:id="rId4"/>
    <p:sldId id="273" r:id="rId5"/>
    <p:sldId id="279" r:id="rId6"/>
    <p:sldId id="280" r:id="rId7"/>
    <p:sldId id="281" r:id="rId8"/>
    <p:sldId id="294" r:id="rId9"/>
    <p:sldId id="292" r:id="rId10"/>
    <p:sldId id="293" r:id="rId11"/>
    <p:sldId id="286" r:id="rId12"/>
    <p:sldId id="291" r:id="rId13"/>
    <p:sldId id="315" r:id="rId14"/>
    <p:sldId id="316" r:id="rId15"/>
    <p:sldId id="303" r:id="rId16"/>
    <p:sldId id="304" r:id="rId17"/>
    <p:sldId id="317" r:id="rId18"/>
    <p:sldId id="285" r:id="rId19"/>
    <p:sldId id="295" r:id="rId20"/>
    <p:sldId id="296" r:id="rId21"/>
    <p:sldId id="297" r:id="rId22"/>
    <p:sldId id="299" r:id="rId23"/>
    <p:sldId id="300" r:id="rId24"/>
    <p:sldId id="301" r:id="rId25"/>
    <p:sldId id="313" r:id="rId26"/>
    <p:sldId id="305" r:id="rId27"/>
    <p:sldId id="308" r:id="rId28"/>
    <p:sldId id="309" r:id="rId29"/>
    <p:sldId id="310" r:id="rId30"/>
    <p:sldId id="311" r:id="rId31"/>
    <p:sldId id="314" r:id="rId3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6C7"/>
    <a:srgbClr val="01AED1"/>
    <a:srgbClr val="01BCE1"/>
    <a:srgbClr val="20BAA8"/>
    <a:srgbClr val="01C9F1"/>
    <a:srgbClr val="17D3CF"/>
    <a:srgbClr val="D2FEF5"/>
    <a:srgbClr val="20376A"/>
    <a:srgbClr val="5EE3FE"/>
    <a:srgbClr val="01B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87" autoAdjust="0"/>
  </p:normalViewPr>
  <p:slideViewPr>
    <p:cSldViewPr>
      <p:cViewPr>
        <p:scale>
          <a:sx n="60" d="100"/>
          <a:sy n="60" d="100"/>
        </p:scale>
        <p:origin x="-3000" y="-1044"/>
      </p:cViewPr>
      <p:guideLst>
        <p:guide orient="horz" pos="2160"/>
        <p:guide pos="2880"/>
      </p:guideLst>
    </p:cSldViewPr>
  </p:slideViewPr>
  <p:notesTextViewPr>
    <p:cViewPr>
      <p:scale>
        <a:sx n="1" d="1"/>
        <a:sy n="1" d="1"/>
      </p:scale>
      <p:origin x="0" y="0"/>
    </p:cViewPr>
  </p:notesTextViewPr>
  <p:sorterViewPr>
    <p:cViewPr>
      <p:scale>
        <a:sx n="100" d="100"/>
        <a:sy n="100" d="100"/>
      </p:scale>
      <p:origin x="0" y="120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275" cy="4967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4" y="1"/>
            <a:ext cx="2946275" cy="496751"/>
          </a:xfrm>
          <a:prstGeom prst="rect">
            <a:avLst/>
          </a:prstGeom>
        </p:spPr>
        <p:txBody>
          <a:bodyPr vert="horz" lIns="91440" tIns="45720" rIns="91440" bIns="45720" rtlCol="0"/>
          <a:lstStyle>
            <a:lvl1pPr algn="r">
              <a:defRPr sz="1200"/>
            </a:lvl1pPr>
          </a:lstStyle>
          <a:p>
            <a:fld id="{75FE1BE7-F90D-4ED2-9596-F4B3E3C3EE34}" type="datetimeFigureOut">
              <a:rPr lang="en-GB" smtClean="0"/>
              <a:t>24/10/2018</a:t>
            </a:fld>
            <a:endParaRPr lang="en-GB"/>
          </a:p>
        </p:txBody>
      </p:sp>
      <p:sp>
        <p:nvSpPr>
          <p:cNvPr id="4" name="Footer Placeholder 3"/>
          <p:cNvSpPr>
            <a:spLocks noGrp="1"/>
          </p:cNvSpPr>
          <p:nvPr>
            <p:ph type="ftr" sz="quarter" idx="2"/>
          </p:nvPr>
        </p:nvSpPr>
        <p:spPr>
          <a:xfrm>
            <a:off x="2" y="9429780"/>
            <a:ext cx="2946275" cy="49675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4" y="9429780"/>
            <a:ext cx="2946275" cy="496751"/>
          </a:xfrm>
          <a:prstGeom prst="rect">
            <a:avLst/>
          </a:prstGeom>
        </p:spPr>
        <p:txBody>
          <a:bodyPr vert="horz" lIns="91440" tIns="45720" rIns="91440" bIns="45720" rtlCol="0" anchor="b"/>
          <a:lstStyle>
            <a:lvl1pPr algn="r">
              <a:defRPr sz="1200"/>
            </a:lvl1pPr>
          </a:lstStyle>
          <a:p>
            <a:fld id="{8EC75B03-A0FF-4EC4-81BD-BAA4691C04A4}" type="slidenum">
              <a:rPr lang="en-GB" smtClean="0"/>
              <a:t>‹#›</a:t>
            </a:fld>
            <a:endParaRPr lang="en-GB"/>
          </a:p>
        </p:txBody>
      </p:sp>
    </p:spTree>
    <p:extLst>
      <p:ext uri="{BB962C8B-B14F-4D97-AF65-F5344CB8AC3E}">
        <p14:creationId xmlns:p14="http://schemas.microsoft.com/office/powerpoint/2010/main" val="2884432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6275" cy="4967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864" y="1"/>
            <a:ext cx="2946275" cy="496751"/>
          </a:xfrm>
          <a:prstGeom prst="rect">
            <a:avLst/>
          </a:prstGeom>
        </p:spPr>
        <p:txBody>
          <a:bodyPr vert="horz" lIns="91440" tIns="45720" rIns="91440" bIns="45720" rtlCol="0"/>
          <a:lstStyle>
            <a:lvl1pPr algn="r">
              <a:defRPr sz="1200"/>
            </a:lvl1pPr>
          </a:lstStyle>
          <a:p>
            <a:fld id="{D04FA4B2-6F26-4105-8AFC-37E9ED71A066}" type="datetimeFigureOut">
              <a:rPr lang="en-GB" smtClean="0"/>
              <a:t>24/10/2018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383" y="4716586"/>
            <a:ext cx="5436909" cy="4467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29780"/>
            <a:ext cx="2946275" cy="49675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864" y="9429780"/>
            <a:ext cx="2946275" cy="496751"/>
          </a:xfrm>
          <a:prstGeom prst="rect">
            <a:avLst/>
          </a:prstGeom>
        </p:spPr>
        <p:txBody>
          <a:bodyPr vert="horz" lIns="91440" tIns="45720" rIns="91440" bIns="45720" rtlCol="0" anchor="b"/>
          <a:lstStyle>
            <a:lvl1pPr algn="r">
              <a:defRPr sz="1200"/>
            </a:lvl1pPr>
          </a:lstStyle>
          <a:p>
            <a:fld id="{556035BE-9121-418A-8AD8-15B5A0C3EC7C}" type="slidenum">
              <a:rPr lang="en-GB" smtClean="0"/>
              <a:t>‹#›</a:t>
            </a:fld>
            <a:endParaRPr lang="en-GB"/>
          </a:p>
        </p:txBody>
      </p:sp>
    </p:spTree>
    <p:extLst>
      <p:ext uri="{BB962C8B-B14F-4D97-AF65-F5344CB8AC3E}">
        <p14:creationId xmlns:p14="http://schemas.microsoft.com/office/powerpoint/2010/main" val="1800715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cs typeface="Arial" charset="0"/>
              </a:defRPr>
            </a:lvl1pPr>
            <a:lvl2pPr marL="742950" indent="-285750" algn="l" eaLnBrk="0" hangingPunct="0">
              <a:spcBef>
                <a:spcPct val="30000"/>
              </a:spcBef>
              <a:defRPr sz="1200">
                <a:solidFill>
                  <a:schemeClr val="tx1"/>
                </a:solidFill>
                <a:latin typeface="Arial" charset="0"/>
                <a:cs typeface="Arial" charset="0"/>
              </a:defRPr>
            </a:lvl2pPr>
            <a:lvl3pPr marL="1143000" indent="-228600" algn="l" eaLnBrk="0" hangingPunct="0">
              <a:spcBef>
                <a:spcPct val="30000"/>
              </a:spcBef>
              <a:defRPr sz="1200">
                <a:solidFill>
                  <a:schemeClr val="tx1"/>
                </a:solidFill>
                <a:latin typeface="Arial" charset="0"/>
                <a:cs typeface="Arial" charset="0"/>
              </a:defRPr>
            </a:lvl3pPr>
            <a:lvl4pPr marL="1600200" indent="-228600" algn="l" eaLnBrk="0" hangingPunct="0">
              <a:spcBef>
                <a:spcPct val="30000"/>
              </a:spcBef>
              <a:defRPr sz="1200">
                <a:solidFill>
                  <a:schemeClr val="tx1"/>
                </a:solidFill>
                <a:latin typeface="Arial" charset="0"/>
                <a:cs typeface="Arial" charset="0"/>
              </a:defRPr>
            </a:lvl4pPr>
            <a:lvl5pPr marL="2057400" indent="-228600" algn="l"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41056D48-D954-42CD-9DFF-FEDDB0F4456A}" type="slidenum">
              <a:rPr lang="en-US" altLang="en-US"/>
              <a:pPr algn="r" eaLnBrk="1" hangingPunct="1">
                <a:spcBef>
                  <a:spcPct val="0"/>
                </a:spcBef>
              </a:pPr>
              <a:t>1</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4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22</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23</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24</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25</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26</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27</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28</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29</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30</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31</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5</a:t>
            </a:fld>
            <a:endParaRPr lang="en-GB"/>
          </a:p>
        </p:txBody>
      </p:sp>
    </p:spTree>
    <p:extLst>
      <p:ext uri="{BB962C8B-B14F-4D97-AF65-F5344CB8AC3E}">
        <p14:creationId xmlns:p14="http://schemas.microsoft.com/office/powerpoint/2010/main" val="278071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15</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16</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17</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18</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19</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20</a:t>
            </a:fld>
            <a:endParaRPr lang="en-GB"/>
          </a:p>
        </p:txBody>
      </p:sp>
    </p:spTree>
    <p:extLst>
      <p:ext uri="{BB962C8B-B14F-4D97-AF65-F5344CB8AC3E}">
        <p14:creationId xmlns:p14="http://schemas.microsoft.com/office/powerpoint/2010/main" val="2603979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035BE-9121-418A-8AD8-15B5A0C3EC7C}" type="slidenum">
              <a:rPr lang="en-GB" smtClean="0"/>
              <a:t>21</a:t>
            </a:fld>
            <a:endParaRPr lang="en-GB"/>
          </a:p>
        </p:txBody>
      </p:sp>
    </p:spTree>
    <p:extLst>
      <p:ext uri="{BB962C8B-B14F-4D97-AF65-F5344CB8AC3E}">
        <p14:creationId xmlns:p14="http://schemas.microsoft.com/office/powerpoint/2010/main" val="260397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0C3B7B-DF59-4FE9-B761-8741D943DA6D}"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18165739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14898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16" name="Title 1"/>
          <p:cNvSpPr txBox="1">
            <a:spLocks/>
          </p:cNvSpPr>
          <p:nvPr userDrawn="1"/>
        </p:nvSpPr>
        <p:spPr>
          <a:xfrm>
            <a:off x="457200" y="274638"/>
            <a:ext cx="8229600" cy="71596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endParaRPr lang="en-US" u="none" dirty="0"/>
          </a:p>
        </p:txBody>
      </p:sp>
    </p:spTree>
    <p:extLst>
      <p:ext uri="{BB962C8B-B14F-4D97-AF65-F5344CB8AC3E}">
        <p14:creationId xmlns:p14="http://schemas.microsoft.com/office/powerpoint/2010/main" val="114898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0C3B7B-DF59-4FE9-B761-8741D943DA6D}"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17448394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C3B7B-DF59-4FE9-B761-8741D943DA6D}" type="datetimeFigureOut">
              <a:rPr lang="en-GB" smtClean="0"/>
              <a:t>24/10/2018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386765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0C3B7B-DF59-4FE9-B761-8741D943DA6D}"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385312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0C3B7B-DF59-4FE9-B761-8741D943DA6D}" type="datetimeFigureOut">
              <a:rPr lang="en-GB" smtClean="0"/>
              <a:t>24/10/2018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2161199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0C3B7B-DF59-4FE9-B761-8741D943DA6D}" type="datetimeFigureOut">
              <a:rPr lang="en-GB" smtClean="0"/>
              <a:t>24/10/2018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279237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C3B7B-DF59-4FE9-B761-8741D943DA6D}" type="datetimeFigureOut">
              <a:rPr lang="en-GB" smtClean="0"/>
              <a:t>24/10/2018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125039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C3B7B-DF59-4FE9-B761-8741D943DA6D}"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391956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C3B7B-DF59-4FE9-B761-8741D943DA6D}" type="datetimeFigureOut">
              <a:rPr lang="en-GB" smtClean="0"/>
              <a:t>24/10/2018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B67C96-970E-4DE5-9008-8A04A26FE5B1}" type="slidenum">
              <a:rPr lang="en-GB" smtClean="0"/>
              <a:t>‹#›</a:t>
            </a:fld>
            <a:endParaRPr lang="en-GB"/>
          </a:p>
        </p:txBody>
      </p:sp>
    </p:spTree>
    <p:extLst>
      <p:ext uri="{BB962C8B-B14F-4D97-AF65-F5344CB8AC3E}">
        <p14:creationId xmlns:p14="http://schemas.microsoft.com/office/powerpoint/2010/main" val="36604447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C3B7B-DF59-4FE9-B761-8741D943DA6D}" type="datetimeFigureOut">
              <a:rPr lang="en-GB" smtClean="0"/>
              <a:t>24/10/2018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22889" y="630767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67C96-970E-4DE5-9008-8A04A26FE5B1}" type="slidenum">
              <a:rPr lang="en-GB" smtClean="0"/>
              <a:t>‹#›</a:t>
            </a:fld>
            <a:endParaRPr lang="en-GB"/>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124298"/>
            <a:ext cx="9144000" cy="3482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nicfilesrv\LLP_Users\Shared Documnets\LOGOs\IDEP\idep.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589689" y="4807938"/>
            <a:ext cx="1536376" cy="1316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450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4"/>
          <p:cNvSpPr txBox="1">
            <a:spLocks noChangeArrowheads="1"/>
          </p:cNvSpPr>
          <p:nvPr/>
        </p:nvSpPr>
        <p:spPr bwMode="auto">
          <a:xfrm>
            <a:off x="4499992" y="260648"/>
            <a:ext cx="4536504" cy="1384995"/>
          </a:xfrm>
          <a:prstGeom prst="rect">
            <a:avLst/>
          </a:prstGeom>
          <a:noFill/>
          <a:ln w="9525">
            <a:noFill/>
            <a:miter lim="800000"/>
            <a:headEnd/>
            <a:tailEnd/>
          </a:ln>
        </p:spPr>
        <p:txBody>
          <a:bodyPr wrap="square">
            <a:spAutoFit/>
          </a:bodyPr>
          <a:lstStyle>
            <a:lvl1pPr eaLnBrk="0" hangingPunct="0">
              <a:defRPr sz="2000" u="sng">
                <a:solidFill>
                  <a:srgbClr val="000066"/>
                </a:solidFill>
                <a:latin typeface="Arial" charset="0"/>
              </a:defRPr>
            </a:lvl1pPr>
            <a:lvl2pPr marL="742950" indent="-285750" eaLnBrk="0" hangingPunct="0">
              <a:defRPr sz="2000" u="sng">
                <a:solidFill>
                  <a:srgbClr val="000066"/>
                </a:solidFill>
                <a:latin typeface="Arial" charset="0"/>
              </a:defRPr>
            </a:lvl2pPr>
            <a:lvl3pPr marL="1143000" indent="-228600" eaLnBrk="0" hangingPunct="0">
              <a:defRPr sz="2000" u="sng">
                <a:solidFill>
                  <a:srgbClr val="000066"/>
                </a:solidFill>
                <a:latin typeface="Arial" charset="0"/>
              </a:defRPr>
            </a:lvl3pPr>
            <a:lvl4pPr marL="1600200" indent="-228600" eaLnBrk="0" hangingPunct="0">
              <a:defRPr sz="2000" u="sng">
                <a:solidFill>
                  <a:srgbClr val="000066"/>
                </a:solidFill>
                <a:latin typeface="Arial" charset="0"/>
              </a:defRPr>
            </a:lvl4pPr>
            <a:lvl5pPr marL="2057400" indent="-228600" eaLnBrk="0" hangingPunct="0">
              <a:defRPr sz="2000" u="sng">
                <a:solidFill>
                  <a:srgbClr val="000066"/>
                </a:solidFill>
                <a:latin typeface="Arial" charset="0"/>
              </a:defRPr>
            </a:lvl5pPr>
            <a:lvl6pPr marL="2514600" indent="-228600" algn="ctr" eaLnBrk="0" fontAlgn="base" hangingPunct="0">
              <a:spcBef>
                <a:spcPct val="0"/>
              </a:spcBef>
              <a:spcAft>
                <a:spcPct val="0"/>
              </a:spcAft>
              <a:defRPr sz="2000" u="sng">
                <a:solidFill>
                  <a:srgbClr val="000066"/>
                </a:solidFill>
                <a:latin typeface="Arial" charset="0"/>
              </a:defRPr>
            </a:lvl6pPr>
            <a:lvl7pPr marL="2971800" indent="-228600" algn="ctr" eaLnBrk="0" fontAlgn="base" hangingPunct="0">
              <a:spcBef>
                <a:spcPct val="0"/>
              </a:spcBef>
              <a:spcAft>
                <a:spcPct val="0"/>
              </a:spcAft>
              <a:defRPr sz="2000" u="sng">
                <a:solidFill>
                  <a:srgbClr val="000066"/>
                </a:solidFill>
                <a:latin typeface="Arial" charset="0"/>
              </a:defRPr>
            </a:lvl7pPr>
            <a:lvl8pPr marL="3429000" indent="-228600" algn="ctr" eaLnBrk="0" fontAlgn="base" hangingPunct="0">
              <a:spcBef>
                <a:spcPct val="0"/>
              </a:spcBef>
              <a:spcAft>
                <a:spcPct val="0"/>
              </a:spcAft>
              <a:defRPr sz="2000" u="sng">
                <a:solidFill>
                  <a:srgbClr val="000066"/>
                </a:solidFill>
                <a:latin typeface="Arial" charset="0"/>
              </a:defRPr>
            </a:lvl8pPr>
            <a:lvl9pPr marL="3886200" indent="-228600" algn="ctr" eaLnBrk="0" fontAlgn="base" hangingPunct="0">
              <a:spcBef>
                <a:spcPct val="0"/>
              </a:spcBef>
              <a:spcAft>
                <a:spcPct val="0"/>
              </a:spcAft>
              <a:defRPr sz="2000" u="sng">
                <a:solidFill>
                  <a:srgbClr val="000066"/>
                </a:solidFill>
                <a:latin typeface="Arial" charset="0"/>
              </a:defRPr>
            </a:lvl9pPr>
          </a:lstStyle>
          <a:p>
            <a:endParaRPr lang="el-GR" altLang="en-US" sz="2800" u="none" dirty="0" smtClean="0">
              <a:solidFill>
                <a:schemeClr val="tx1">
                  <a:lumMod val="75000"/>
                  <a:lumOff val="25000"/>
                </a:schemeClr>
              </a:solidFill>
              <a:latin typeface="+mn-lt"/>
            </a:endParaRPr>
          </a:p>
          <a:p>
            <a:pPr algn="ctr"/>
            <a:r>
              <a:rPr lang="en-US" altLang="en-US" sz="2800" b="1" u="none" dirty="0" smtClean="0">
                <a:solidFill>
                  <a:schemeClr val="tx1">
                    <a:lumMod val="75000"/>
                    <a:lumOff val="25000"/>
                  </a:schemeClr>
                </a:solidFill>
                <a:latin typeface="+mn-lt"/>
              </a:rPr>
              <a:t> </a:t>
            </a:r>
            <a:r>
              <a:rPr lang="el-GR" altLang="en-US" sz="2800" b="1" u="none" dirty="0" smtClean="0">
                <a:solidFill>
                  <a:schemeClr val="tx1">
                    <a:lumMod val="75000"/>
                    <a:lumOff val="25000"/>
                  </a:schemeClr>
                </a:solidFill>
                <a:latin typeface="+mn-lt"/>
              </a:rPr>
              <a:t> </a:t>
            </a:r>
          </a:p>
          <a:p>
            <a:pPr marL="0" indent="0" algn="r">
              <a:buFontTx/>
              <a:buNone/>
            </a:pPr>
            <a:endParaRPr lang="el-GR" altLang="en-US" sz="2800" b="1" dirty="0">
              <a:solidFill>
                <a:schemeClr val="tx1">
                  <a:lumMod val="75000"/>
                  <a:lumOff val="25000"/>
                </a:schemeClr>
              </a:solidFill>
              <a:latin typeface="+mn-lt"/>
            </a:endParaRPr>
          </a:p>
        </p:txBody>
      </p:sp>
      <p:pic>
        <p:nvPicPr>
          <p:cNvPr id="1026" name="Picture 2" descr="http://www.erasmusplus.cy/imagefiles/er_main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420888"/>
            <a:ext cx="1962150" cy="34290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5" descr="Image result for Pictures for Erasm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5076057" y="985601"/>
            <a:ext cx="3784546" cy="1754326"/>
          </a:xfrm>
          <a:prstGeom prst="rect">
            <a:avLst/>
          </a:prstGeom>
        </p:spPr>
        <p:txBody>
          <a:bodyPr wrap="square">
            <a:spAutoFit/>
          </a:bodyPr>
          <a:lstStyle/>
          <a:p>
            <a:pPr algn="r"/>
            <a:r>
              <a:rPr lang="en-US" altLang="en-US" sz="3600" b="1" dirty="0" smtClean="0">
                <a:solidFill>
                  <a:srgbClr val="01A6C7"/>
                </a:solidFill>
              </a:rPr>
              <a:t>School </a:t>
            </a:r>
            <a:r>
              <a:rPr lang="en-US" altLang="en-US" sz="3600" b="1" dirty="0">
                <a:solidFill>
                  <a:srgbClr val="01A6C7"/>
                </a:solidFill>
              </a:rPr>
              <a:t>Exchange </a:t>
            </a:r>
          </a:p>
          <a:p>
            <a:pPr algn="r"/>
            <a:r>
              <a:rPr lang="en-US" altLang="en-US" sz="3600" b="1" dirty="0">
                <a:solidFill>
                  <a:srgbClr val="01A6C7"/>
                </a:solidFill>
              </a:rPr>
              <a:t>   </a:t>
            </a:r>
            <a:r>
              <a:rPr lang="en-US" altLang="en-US" sz="3600" b="1" dirty="0" smtClean="0">
                <a:solidFill>
                  <a:srgbClr val="01A6C7"/>
                </a:solidFill>
              </a:rPr>
              <a:t>        Partnerships       (KA229)</a:t>
            </a:r>
            <a:endParaRPr lang="el-GR" altLang="en-US" sz="3600" b="1" dirty="0">
              <a:solidFill>
                <a:srgbClr val="01A6C7"/>
              </a:solidFill>
            </a:endParaRPr>
          </a:p>
        </p:txBody>
      </p:sp>
      <p:sp>
        <p:nvSpPr>
          <p:cNvPr id="5" name="Rectangle 4"/>
          <p:cNvSpPr/>
          <p:nvPr/>
        </p:nvSpPr>
        <p:spPr>
          <a:xfrm>
            <a:off x="5076056" y="1802671"/>
            <a:ext cx="4788023" cy="369332"/>
          </a:xfrm>
          <a:prstGeom prst="rect">
            <a:avLst/>
          </a:prstGeom>
        </p:spPr>
        <p:txBody>
          <a:bodyPr wrap="square">
            <a:spAutoFit/>
          </a:bodyPr>
          <a:lstStyle/>
          <a:p>
            <a:pPr algn="ctr"/>
            <a:r>
              <a:rPr lang="en-US" altLang="en-US" dirty="0" smtClean="0">
                <a:solidFill>
                  <a:schemeClr val="tx1">
                    <a:lumMod val="75000"/>
                    <a:lumOff val="25000"/>
                  </a:schemeClr>
                </a:solidFill>
              </a:rPr>
              <a:t> </a:t>
            </a:r>
            <a:endParaRPr lang="el-GR" altLang="en-US" sz="2800" dirty="0">
              <a:solidFill>
                <a:srgbClr val="01A6C7"/>
              </a:solidFill>
            </a:endParaRPr>
          </a:p>
        </p:txBody>
      </p:sp>
      <p:sp>
        <p:nvSpPr>
          <p:cNvPr id="6" name="Rectangle 5"/>
          <p:cNvSpPr/>
          <p:nvPr/>
        </p:nvSpPr>
        <p:spPr>
          <a:xfrm>
            <a:off x="4277675" y="2763789"/>
            <a:ext cx="4572000" cy="1692771"/>
          </a:xfrm>
          <a:prstGeom prst="rect">
            <a:avLst/>
          </a:prstGeom>
        </p:spPr>
        <p:txBody>
          <a:bodyPr>
            <a:spAutoFit/>
          </a:bodyPr>
          <a:lstStyle/>
          <a:p>
            <a:pPr marL="95250" indent="-95250" algn="r">
              <a:tabLst>
                <a:tab pos="1071563" algn="l"/>
              </a:tabLst>
            </a:pPr>
            <a:endParaRPr lang="en-US" altLang="en-US" sz="2600" b="1" dirty="0" smtClean="0"/>
          </a:p>
          <a:p>
            <a:pPr marL="95250" indent="-95250" algn="r">
              <a:tabLst>
                <a:tab pos="1071563" algn="l"/>
              </a:tabLst>
            </a:pPr>
            <a:r>
              <a:rPr lang="en-US" altLang="en-US" sz="2600" b="1" dirty="0" smtClean="0"/>
              <a:t>Contact Seminar - TCAs</a:t>
            </a:r>
          </a:p>
          <a:p>
            <a:pPr marL="95250" indent="-95250" algn="r">
              <a:tabLst>
                <a:tab pos="1071563" algn="l"/>
              </a:tabLst>
            </a:pPr>
            <a:r>
              <a:rPr lang="en-US" altLang="en-US" sz="2600" b="1" dirty="0" smtClean="0">
                <a:solidFill>
                  <a:schemeClr val="tx1">
                    <a:lumMod val="75000"/>
                    <a:lumOff val="25000"/>
                  </a:schemeClr>
                </a:solidFill>
              </a:rPr>
              <a:t>7-9 November</a:t>
            </a:r>
          </a:p>
          <a:p>
            <a:pPr marL="95250" indent="-95250" algn="r">
              <a:tabLst>
                <a:tab pos="1071563" algn="l"/>
              </a:tabLst>
            </a:pPr>
            <a:r>
              <a:rPr lang="en-US" altLang="en-US" sz="2600" b="1" dirty="0" err="1" smtClean="0">
                <a:solidFill>
                  <a:schemeClr val="tx1">
                    <a:lumMod val="75000"/>
                    <a:lumOff val="25000"/>
                  </a:schemeClr>
                </a:solidFill>
              </a:rPr>
              <a:t>Larnaca</a:t>
            </a:r>
            <a:r>
              <a:rPr lang="en-US" altLang="en-US" sz="2600" b="1" dirty="0" smtClean="0">
                <a:solidFill>
                  <a:schemeClr val="tx1">
                    <a:lumMod val="75000"/>
                    <a:lumOff val="25000"/>
                  </a:schemeClr>
                </a:solidFill>
              </a:rPr>
              <a:t> </a:t>
            </a:r>
            <a:endParaRPr lang="el-GR" altLang="en-US" sz="2600" b="1" dirty="0">
              <a:solidFill>
                <a:schemeClr val="tx1">
                  <a:lumMod val="75000"/>
                  <a:lumOff val="25000"/>
                </a:schemeClr>
              </a:solidFill>
            </a:endParaRPr>
          </a:p>
        </p:txBody>
      </p:sp>
      <p:sp>
        <p:nvSpPr>
          <p:cNvPr id="7" name="Rectangle 6"/>
          <p:cNvSpPr/>
          <p:nvPr/>
        </p:nvSpPr>
        <p:spPr>
          <a:xfrm>
            <a:off x="281022" y="3755394"/>
            <a:ext cx="5011057" cy="1785104"/>
          </a:xfrm>
          <a:prstGeom prst="rect">
            <a:avLst/>
          </a:prstGeom>
        </p:spPr>
        <p:txBody>
          <a:bodyPr wrap="square">
            <a:spAutoFit/>
          </a:bodyPr>
          <a:lstStyle/>
          <a:p>
            <a:r>
              <a:rPr lang="en-US" altLang="en-US" sz="2200" b="1" dirty="0" smtClean="0">
                <a:solidFill>
                  <a:schemeClr val="tx1">
                    <a:lumMod val="75000"/>
                    <a:lumOff val="25000"/>
                  </a:schemeClr>
                </a:solidFill>
              </a:rPr>
              <a:t>Stella Leonidou</a:t>
            </a:r>
          </a:p>
          <a:p>
            <a:r>
              <a:rPr lang="en-US" altLang="en-US" sz="2200" dirty="0" smtClean="0">
                <a:solidFill>
                  <a:schemeClr val="tx1">
                    <a:lumMod val="75000"/>
                    <a:lumOff val="25000"/>
                  </a:schemeClr>
                </a:solidFill>
              </a:rPr>
              <a:t>Foundation for the Management of European Lifelong Learning </a:t>
            </a:r>
          </a:p>
          <a:p>
            <a:r>
              <a:rPr lang="en-US" altLang="en-US" sz="2200" dirty="0" err="1" smtClean="0">
                <a:solidFill>
                  <a:schemeClr val="tx1">
                    <a:lumMod val="75000"/>
                    <a:lumOff val="25000"/>
                  </a:schemeClr>
                </a:solidFill>
              </a:rPr>
              <a:t>Programmes</a:t>
            </a:r>
            <a:endParaRPr lang="en-US" altLang="en-US" sz="2200" dirty="0" smtClean="0">
              <a:solidFill>
                <a:schemeClr val="tx1">
                  <a:lumMod val="75000"/>
                  <a:lumOff val="25000"/>
                </a:schemeClr>
              </a:solidFill>
            </a:endParaRPr>
          </a:p>
          <a:p>
            <a:r>
              <a:rPr lang="en-GB" sz="2200" dirty="0" smtClean="0">
                <a:solidFill>
                  <a:schemeClr val="tx1">
                    <a:lumMod val="75000"/>
                    <a:lumOff val="25000"/>
                  </a:schemeClr>
                </a:solidFill>
              </a:rPr>
              <a:t>E-mail </a:t>
            </a:r>
            <a:r>
              <a:rPr lang="en-GB" sz="2200" dirty="0">
                <a:solidFill>
                  <a:schemeClr val="tx1">
                    <a:lumMod val="75000"/>
                    <a:lumOff val="25000"/>
                  </a:schemeClr>
                </a:solidFill>
              </a:rPr>
              <a:t>address: </a:t>
            </a:r>
            <a:r>
              <a:rPr lang="en-GB" sz="2200" dirty="0" smtClean="0">
                <a:solidFill>
                  <a:schemeClr val="tx1">
                    <a:lumMod val="75000"/>
                    <a:lumOff val="25000"/>
                  </a:schemeClr>
                </a:solidFill>
              </a:rPr>
              <a:t>sleonidou@llp.org.cy</a:t>
            </a:r>
            <a:endParaRPr lang="en-GB" sz="2200" dirty="0">
              <a:solidFill>
                <a:schemeClr val="tx1">
                  <a:lumMod val="75000"/>
                  <a:lumOff val="25000"/>
                </a:schemeClr>
              </a:solidFill>
            </a:endParaRPr>
          </a:p>
        </p:txBody>
      </p:sp>
      <p:pic>
        <p:nvPicPr>
          <p:cNvPr id="2" name="Picture 2" descr="C:\Users\Officer4\Desktop\index.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264" y="-2"/>
            <a:ext cx="4567226" cy="3140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107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3000" b="1" dirty="0">
                <a:solidFill>
                  <a:srgbClr val="01A6C7"/>
                </a:solidFill>
              </a:rPr>
              <a:t>School Exchange Partnerships – General Info </a:t>
            </a:r>
            <a:r>
              <a:rPr lang="en-US" sz="3000" b="1" dirty="0" smtClean="0">
                <a:solidFill>
                  <a:srgbClr val="01A6C7"/>
                </a:solidFill>
              </a:rPr>
              <a:t>(</a:t>
            </a:r>
            <a:r>
              <a:rPr lang="el-GR" sz="3000" b="1" dirty="0" smtClean="0">
                <a:solidFill>
                  <a:srgbClr val="01A6C7"/>
                </a:solidFill>
              </a:rPr>
              <a:t>5</a:t>
            </a:r>
            <a:r>
              <a:rPr lang="en-US" sz="3000" b="1" dirty="0" smtClean="0">
                <a:solidFill>
                  <a:srgbClr val="01A6C7"/>
                </a:solidFill>
              </a:rPr>
              <a:t>/9</a:t>
            </a:r>
            <a:r>
              <a:rPr lang="en-US" sz="3000" b="1" dirty="0">
                <a:solidFill>
                  <a:srgbClr val="01A6C7"/>
                </a:solidFill>
              </a:rPr>
              <a:t>) </a:t>
            </a:r>
            <a:r>
              <a:rPr lang="en-GB" sz="2800" b="1" dirty="0" smtClean="0">
                <a:solidFill>
                  <a:schemeClr val="bg1">
                    <a:lumMod val="50000"/>
                  </a:schemeClr>
                </a:solidFill>
                <a:ea typeface="+mj-ea"/>
                <a:cs typeface="+mj-cs"/>
              </a:rPr>
              <a:t>Duration of the project - Eligibility Period</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211020"/>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As regards Call 2019</a:t>
            </a:r>
            <a:r>
              <a:rPr lang="en-US" sz="2400" dirty="0" smtClean="0">
                <a:solidFill>
                  <a:schemeClr val="tx1">
                    <a:lumMod val="75000"/>
                    <a:lumOff val="25000"/>
                  </a:schemeClr>
                </a:solidFill>
              </a:rPr>
              <a:t>:</a:t>
            </a:r>
          </a:p>
          <a:p>
            <a:pPr algn="ctr">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All projects must </a:t>
            </a:r>
            <a:r>
              <a:rPr lang="en-US" sz="2400" b="1" dirty="0" smtClean="0">
                <a:solidFill>
                  <a:srgbClr val="01A6C7"/>
                </a:solidFill>
              </a:rPr>
              <a:t>start between 1</a:t>
            </a:r>
            <a:r>
              <a:rPr lang="en-US" sz="2400" b="1" baseline="30000" dirty="0" smtClean="0">
                <a:solidFill>
                  <a:srgbClr val="01A6C7"/>
                </a:solidFill>
              </a:rPr>
              <a:t>st</a:t>
            </a:r>
            <a:r>
              <a:rPr lang="en-US" sz="2400" b="1" dirty="0">
                <a:solidFill>
                  <a:srgbClr val="01A6C7"/>
                </a:solidFill>
              </a:rPr>
              <a:t> </a:t>
            </a:r>
            <a:r>
              <a:rPr lang="en-US" sz="2400" b="1" dirty="0" smtClean="0">
                <a:solidFill>
                  <a:srgbClr val="01A6C7"/>
                </a:solidFill>
              </a:rPr>
              <a:t>September and 31</a:t>
            </a:r>
            <a:r>
              <a:rPr lang="en-US" sz="2400" b="1" baseline="30000" dirty="0" smtClean="0">
                <a:solidFill>
                  <a:srgbClr val="01A6C7"/>
                </a:solidFill>
              </a:rPr>
              <a:t>st</a:t>
            </a:r>
            <a:r>
              <a:rPr lang="en-US" sz="2400" b="1" dirty="0" smtClean="0">
                <a:solidFill>
                  <a:srgbClr val="01A6C7"/>
                </a:solidFill>
              </a:rPr>
              <a:t> December</a:t>
            </a:r>
            <a:r>
              <a:rPr lang="en-US" sz="2400" dirty="0" smtClean="0">
                <a:solidFill>
                  <a:schemeClr val="tx1">
                    <a:lumMod val="75000"/>
                    <a:lumOff val="25000"/>
                  </a:schemeClr>
                </a:solidFill>
              </a:rPr>
              <a:t> of 2019 </a:t>
            </a: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All projects must </a:t>
            </a:r>
            <a:r>
              <a:rPr lang="en-US" sz="2400" b="1" dirty="0" smtClean="0">
                <a:solidFill>
                  <a:srgbClr val="01A6C7"/>
                </a:solidFill>
              </a:rPr>
              <a:t>end not later than 31</a:t>
            </a:r>
            <a:r>
              <a:rPr lang="en-US" sz="2400" b="1" baseline="30000" dirty="0" smtClean="0">
                <a:solidFill>
                  <a:srgbClr val="01A6C7"/>
                </a:solidFill>
              </a:rPr>
              <a:t>st</a:t>
            </a:r>
            <a:r>
              <a:rPr lang="en-US" sz="2400" b="1" dirty="0" smtClean="0">
                <a:solidFill>
                  <a:srgbClr val="01A6C7"/>
                </a:solidFill>
              </a:rPr>
              <a:t> August 2022 </a:t>
            </a:r>
            <a:r>
              <a:rPr lang="en-US" sz="2400" dirty="0" smtClean="0">
                <a:solidFill>
                  <a:schemeClr val="tx1">
                    <a:lumMod val="75000"/>
                    <a:lumOff val="25000"/>
                  </a:schemeClr>
                </a:solidFill>
              </a:rPr>
              <a:t>(3-year projects)</a:t>
            </a:r>
          </a:p>
          <a:p>
            <a:pPr algn="just">
              <a:spcBef>
                <a:spcPct val="20000"/>
              </a:spcBef>
              <a:defRPr/>
            </a:pPr>
            <a:endParaRPr lang="en-US" sz="2400" dirty="0">
              <a:solidFill>
                <a:schemeClr val="tx1">
                  <a:lumMod val="75000"/>
                  <a:lumOff val="25000"/>
                </a:schemeClr>
              </a:solidFill>
            </a:endParaRPr>
          </a:p>
          <a:p>
            <a:pPr algn="just">
              <a:spcBef>
                <a:spcPct val="20000"/>
              </a:spcBef>
              <a:defRPr/>
            </a:pPr>
            <a:r>
              <a:rPr lang="en-US" sz="2400" dirty="0" smtClean="0">
                <a:solidFill>
                  <a:schemeClr val="tx1">
                    <a:lumMod val="75000"/>
                    <a:lumOff val="25000"/>
                  </a:schemeClr>
                </a:solidFill>
              </a:rPr>
              <a:t>The duration of the project is chosen at application </a:t>
            </a:r>
          </a:p>
          <a:p>
            <a:pPr algn="just">
              <a:spcBef>
                <a:spcPct val="20000"/>
              </a:spcBef>
              <a:defRPr/>
            </a:pPr>
            <a:r>
              <a:rPr lang="en-US" sz="2400" dirty="0" smtClean="0">
                <a:solidFill>
                  <a:schemeClr val="tx1">
                    <a:lumMod val="75000"/>
                    <a:lumOff val="25000"/>
                  </a:schemeClr>
                </a:solidFill>
              </a:rPr>
              <a:t>stage, based on its objectives and planned activities.</a:t>
            </a:r>
            <a:endParaRPr lang="en-US" sz="2400" dirty="0">
              <a:solidFill>
                <a:schemeClr val="tx1">
                  <a:lumMod val="75000"/>
                  <a:lumOff val="25000"/>
                </a:schemeClr>
              </a:solidFill>
            </a:endParaRPr>
          </a:p>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100662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2800" b="1" dirty="0">
                <a:solidFill>
                  <a:srgbClr val="01A6C7"/>
                </a:solidFill>
              </a:rPr>
              <a:t>School Exchange Partnerships – General Info </a:t>
            </a:r>
            <a:r>
              <a:rPr lang="en-US" sz="2800" b="1" dirty="0" smtClean="0">
                <a:solidFill>
                  <a:srgbClr val="01A6C7"/>
                </a:solidFill>
              </a:rPr>
              <a:t>(</a:t>
            </a:r>
            <a:r>
              <a:rPr lang="el-GR" sz="2800" b="1" dirty="0" smtClean="0">
                <a:solidFill>
                  <a:srgbClr val="01A6C7"/>
                </a:solidFill>
              </a:rPr>
              <a:t>6</a:t>
            </a:r>
            <a:r>
              <a:rPr lang="en-US" sz="2800" b="1" dirty="0" smtClean="0">
                <a:solidFill>
                  <a:srgbClr val="01A6C7"/>
                </a:solidFill>
              </a:rPr>
              <a:t>/9</a:t>
            </a:r>
            <a:r>
              <a:rPr lang="en-US" sz="2800" b="1" dirty="0">
                <a:solidFill>
                  <a:srgbClr val="01A6C7"/>
                </a:solidFill>
              </a:rPr>
              <a:t>) </a:t>
            </a:r>
            <a:r>
              <a:rPr lang="en-GB" sz="2800" b="1" dirty="0" smtClean="0">
                <a:solidFill>
                  <a:schemeClr val="bg1">
                    <a:lumMod val="50000"/>
                  </a:schemeClr>
                </a:solidFill>
                <a:ea typeface="+mj-ea"/>
                <a:cs typeface="+mj-cs"/>
              </a:rPr>
              <a:t>Where to apply</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b="1" dirty="0" smtClean="0"/>
              <a:t>Applications are always submitted to the National Agency of the country in which the applicant organization is established  </a:t>
            </a:r>
            <a:endParaRPr lang="en-US" sz="2400" b="1" dirty="0"/>
          </a:p>
          <a:p>
            <a:pPr algn="just">
              <a:spcBef>
                <a:spcPct val="20000"/>
              </a:spcBef>
              <a:defRPr/>
            </a:pPr>
            <a:endParaRPr lang="en-US" sz="2400" dirty="0" smtClean="0">
              <a:solidFill>
                <a:schemeClr val="tx1">
                  <a:lumMod val="75000"/>
                  <a:lumOff val="25000"/>
                </a:schemeClr>
              </a:solidFill>
            </a:endParaRPr>
          </a:p>
          <a:p>
            <a:pPr algn="just">
              <a:spcBef>
                <a:spcPct val="20000"/>
              </a:spcBef>
              <a:defRPr/>
            </a:pPr>
            <a:r>
              <a:rPr lang="en-US" sz="2400" i="1" dirty="0" smtClean="0">
                <a:solidFill>
                  <a:schemeClr val="tx1">
                    <a:lumMod val="75000"/>
                    <a:lumOff val="25000"/>
                  </a:schemeClr>
                </a:solidFill>
              </a:rPr>
              <a:t>Note</a:t>
            </a:r>
            <a:r>
              <a:rPr lang="en-US" sz="2400" dirty="0" smtClean="0">
                <a:solidFill>
                  <a:schemeClr val="tx1">
                    <a:lumMod val="75000"/>
                    <a:lumOff val="25000"/>
                  </a:schemeClr>
                </a:solidFill>
              </a:rPr>
              <a:t>: Per call, the same consortium of partners is allowed to submit only one application and to one National Agency only</a:t>
            </a: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2786403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2800" b="1" dirty="0">
                <a:solidFill>
                  <a:srgbClr val="01A6C7"/>
                </a:solidFill>
              </a:rPr>
              <a:t>School Exchange Partnerships – General Info </a:t>
            </a:r>
            <a:r>
              <a:rPr lang="en-US" sz="2800" b="1" dirty="0" smtClean="0">
                <a:solidFill>
                  <a:srgbClr val="01A6C7"/>
                </a:solidFill>
              </a:rPr>
              <a:t>(</a:t>
            </a:r>
            <a:r>
              <a:rPr lang="el-GR" sz="2800" b="1" dirty="0" smtClean="0">
                <a:solidFill>
                  <a:srgbClr val="01A6C7"/>
                </a:solidFill>
              </a:rPr>
              <a:t>7</a:t>
            </a:r>
            <a:r>
              <a:rPr lang="en-US" sz="2800" b="1" dirty="0" smtClean="0">
                <a:solidFill>
                  <a:srgbClr val="01A6C7"/>
                </a:solidFill>
              </a:rPr>
              <a:t>/9</a:t>
            </a:r>
            <a:r>
              <a:rPr lang="en-US" sz="2800" b="1" dirty="0">
                <a:solidFill>
                  <a:srgbClr val="01A6C7"/>
                </a:solidFill>
              </a:rPr>
              <a:t>) </a:t>
            </a:r>
            <a:r>
              <a:rPr lang="en-GB" sz="2800" b="1" dirty="0" smtClean="0">
                <a:solidFill>
                  <a:schemeClr val="bg1">
                    <a:lumMod val="50000"/>
                  </a:schemeClr>
                </a:solidFill>
                <a:ea typeface="+mj-ea"/>
                <a:cs typeface="+mj-cs"/>
              </a:rPr>
              <a:t>When to apply</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As regards Call 2019, applications must be submitted by:</a:t>
            </a:r>
          </a:p>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a:p>
            <a:pPr algn="ctr">
              <a:spcBef>
                <a:spcPct val="20000"/>
              </a:spcBef>
              <a:defRPr/>
            </a:pPr>
            <a:r>
              <a:rPr lang="en-US" sz="4000" b="1" i="1" dirty="0" smtClean="0">
                <a:solidFill>
                  <a:schemeClr val="tx1">
                    <a:lumMod val="75000"/>
                    <a:lumOff val="25000"/>
                  </a:schemeClr>
                </a:solidFill>
              </a:rPr>
              <a:t>21</a:t>
            </a:r>
            <a:r>
              <a:rPr lang="en-US" sz="4000" b="1" i="1" baseline="30000" dirty="0" smtClean="0">
                <a:solidFill>
                  <a:schemeClr val="tx1">
                    <a:lumMod val="75000"/>
                    <a:lumOff val="25000"/>
                  </a:schemeClr>
                </a:solidFill>
              </a:rPr>
              <a:t>st</a:t>
            </a:r>
            <a:r>
              <a:rPr lang="en-US" sz="4000" b="1" i="1" dirty="0" smtClean="0">
                <a:solidFill>
                  <a:schemeClr val="tx1">
                    <a:lumMod val="75000"/>
                    <a:lumOff val="25000"/>
                  </a:schemeClr>
                </a:solidFill>
              </a:rPr>
              <a:t> March 2019</a:t>
            </a:r>
            <a:endParaRPr lang="en-US" sz="4000" b="1" dirty="0" smtClean="0">
              <a:solidFill>
                <a:schemeClr val="tx1">
                  <a:lumMod val="75000"/>
                  <a:lumOff val="25000"/>
                </a:schemeClr>
              </a:solidFill>
            </a:endParaRPr>
          </a:p>
          <a:p>
            <a:pPr algn="ctr">
              <a:spcBef>
                <a:spcPct val="20000"/>
              </a:spcBef>
              <a:defRPr/>
            </a:pPr>
            <a:r>
              <a:rPr lang="en-US" sz="4000" dirty="0" smtClean="0">
                <a:solidFill>
                  <a:schemeClr val="tx1">
                    <a:lumMod val="75000"/>
                    <a:lumOff val="25000"/>
                  </a:schemeClr>
                </a:solidFill>
              </a:rPr>
              <a:t>12:00 a.m. (Brussels Time)</a:t>
            </a:r>
            <a:endParaRPr lang="en-US" sz="4000" dirty="0">
              <a:solidFill>
                <a:schemeClr val="tx1">
                  <a:lumMod val="75000"/>
                  <a:lumOff val="25000"/>
                </a:schemeClr>
              </a:solidFill>
            </a:endParaRPr>
          </a:p>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
        <p:nvSpPr>
          <p:cNvPr id="4" name="AutoShape 2" descr="Image result for Submitting an application image"/>
          <p:cNvSpPr>
            <a:spLocks noChangeAspect="1" noChangeArrowheads="1"/>
          </p:cNvSpPr>
          <p:nvPr/>
        </p:nvSpPr>
        <p:spPr bwMode="auto">
          <a:xfrm>
            <a:off x="155575" y="-2651125"/>
            <a:ext cx="8315325" cy="552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descr="C:\Users\Officer4\Desktop\apply-onli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787" y="4999641"/>
            <a:ext cx="1722461" cy="1030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67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3000" b="1" dirty="0">
                <a:solidFill>
                  <a:srgbClr val="01A6C7"/>
                </a:solidFill>
              </a:rPr>
              <a:t>School Exchange Partnerships – General Info </a:t>
            </a:r>
            <a:r>
              <a:rPr lang="en-US" sz="3000" b="1" dirty="0" smtClean="0">
                <a:solidFill>
                  <a:srgbClr val="01A6C7"/>
                </a:solidFill>
              </a:rPr>
              <a:t>(</a:t>
            </a:r>
            <a:r>
              <a:rPr lang="el-GR" sz="3000" b="1" dirty="0">
                <a:solidFill>
                  <a:srgbClr val="01A6C7"/>
                </a:solidFill>
              </a:rPr>
              <a:t>8</a:t>
            </a:r>
            <a:r>
              <a:rPr lang="en-US" sz="3000" b="1" dirty="0" smtClean="0">
                <a:solidFill>
                  <a:srgbClr val="01A6C7"/>
                </a:solidFill>
              </a:rPr>
              <a:t>/9) </a:t>
            </a:r>
            <a:r>
              <a:rPr lang="en-GB" sz="2800" b="1" dirty="0" smtClean="0">
                <a:solidFill>
                  <a:schemeClr val="bg1">
                    <a:lumMod val="50000"/>
                  </a:schemeClr>
                </a:solidFill>
                <a:ea typeface="+mj-ea"/>
                <a:cs typeface="+mj-cs"/>
              </a:rPr>
              <a:t>Roles of participating organizations</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The applicant (“ the coordinator”) is responsible for</a:t>
            </a:r>
            <a:r>
              <a:rPr lang="en-US" sz="2400" dirty="0" smtClean="0">
                <a:solidFill>
                  <a:schemeClr val="tx1">
                    <a:lumMod val="75000"/>
                    <a:lumOff val="25000"/>
                  </a:schemeClr>
                </a:solidFill>
              </a:rPr>
              <a:t>:</a:t>
            </a: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b="1" dirty="0" smtClean="0">
                <a:solidFill>
                  <a:srgbClr val="01A6C7"/>
                </a:solidFill>
              </a:rPr>
              <a:t>Preparing the application</a:t>
            </a:r>
            <a:r>
              <a:rPr lang="en-US" sz="2400" dirty="0" smtClean="0">
                <a:solidFill>
                  <a:schemeClr val="tx1">
                    <a:lumMod val="75000"/>
                    <a:lumOff val="25000"/>
                  </a:schemeClr>
                </a:solidFill>
              </a:rPr>
              <a:t>, </a:t>
            </a:r>
            <a:r>
              <a:rPr lang="en-US" sz="2400" u="sng" dirty="0" smtClean="0">
                <a:solidFill>
                  <a:schemeClr val="tx1">
                    <a:lumMod val="75000"/>
                    <a:lumOff val="25000"/>
                  </a:schemeClr>
                </a:solidFill>
              </a:rPr>
              <a:t>with the active and equal participation of all partner organizations</a:t>
            </a:r>
          </a:p>
          <a:p>
            <a:pPr marL="342900" indent="-342900" algn="just">
              <a:spcBef>
                <a:spcPct val="20000"/>
              </a:spcBef>
              <a:buFont typeface="Wingdings" panose="05000000000000000000" pitchFamily="2" charset="2"/>
              <a:buChar char="§"/>
              <a:defRPr/>
            </a:pPr>
            <a:r>
              <a:rPr lang="en-US" sz="2400" b="1" dirty="0" smtClean="0">
                <a:solidFill>
                  <a:srgbClr val="01A6C7"/>
                </a:solidFill>
              </a:rPr>
              <a:t>Submitting the application </a:t>
            </a:r>
            <a:r>
              <a:rPr lang="en-US" sz="2400" u="sng" dirty="0" smtClean="0">
                <a:solidFill>
                  <a:schemeClr val="tx1">
                    <a:lumMod val="75000"/>
                    <a:lumOff val="25000"/>
                  </a:schemeClr>
                </a:solidFill>
              </a:rPr>
              <a:t>on behalf of all the participating schools</a:t>
            </a:r>
          </a:p>
          <a:p>
            <a:pPr marL="342900" indent="-342900" algn="just">
              <a:spcBef>
                <a:spcPct val="20000"/>
              </a:spcBef>
              <a:buFont typeface="Wingdings" panose="05000000000000000000" pitchFamily="2" charset="2"/>
              <a:buChar char="§"/>
              <a:defRPr/>
            </a:pPr>
            <a:r>
              <a:rPr lang="en-US" sz="2400" b="1" dirty="0" smtClean="0">
                <a:solidFill>
                  <a:srgbClr val="01A6C7"/>
                </a:solidFill>
              </a:rPr>
              <a:t>Coordinating the project </a:t>
            </a:r>
            <a:r>
              <a:rPr lang="en-US" sz="2400" u="sng" dirty="0" smtClean="0">
                <a:solidFill>
                  <a:schemeClr val="tx1">
                    <a:lumMod val="75000"/>
                    <a:lumOff val="25000"/>
                  </a:schemeClr>
                </a:solidFill>
              </a:rPr>
              <a:t>for its whole duration</a:t>
            </a:r>
          </a:p>
          <a:p>
            <a:pPr marL="342900" indent="-342900" algn="just">
              <a:spcBef>
                <a:spcPct val="20000"/>
              </a:spcBef>
              <a:buFont typeface="Wingdings" panose="05000000000000000000" pitchFamily="2" charset="2"/>
              <a:buChar char="§"/>
              <a:defRPr/>
            </a:pPr>
            <a:r>
              <a:rPr lang="en-US" sz="2400" b="1" dirty="0" smtClean="0">
                <a:solidFill>
                  <a:srgbClr val="01A6C7"/>
                </a:solidFill>
              </a:rPr>
              <a:t>Reporting</a:t>
            </a:r>
            <a:r>
              <a:rPr lang="en-US" sz="2400" dirty="0" smtClean="0">
                <a:solidFill>
                  <a:schemeClr val="tx1">
                    <a:lumMod val="75000"/>
                    <a:lumOff val="25000"/>
                  </a:schemeClr>
                </a:solidFill>
              </a:rPr>
              <a:t> </a:t>
            </a:r>
            <a:r>
              <a:rPr lang="en-US" sz="2400" b="1" dirty="0" smtClean="0">
                <a:solidFill>
                  <a:srgbClr val="01A6C7"/>
                </a:solidFill>
              </a:rPr>
              <a:t>on the </a:t>
            </a:r>
            <a:r>
              <a:rPr lang="en-US" sz="2400" dirty="0" smtClean="0">
                <a:solidFill>
                  <a:schemeClr val="tx1">
                    <a:lumMod val="75000"/>
                    <a:lumOff val="25000"/>
                  </a:schemeClr>
                </a:solidFill>
              </a:rPr>
              <a:t>project’s </a:t>
            </a:r>
            <a:r>
              <a:rPr lang="en-US" sz="2400" b="1" dirty="0" smtClean="0">
                <a:solidFill>
                  <a:srgbClr val="01A6C7"/>
                </a:solidFill>
              </a:rPr>
              <a:t>overall results</a:t>
            </a:r>
          </a:p>
          <a:p>
            <a:pPr marL="342900" indent="-342900" algn="just">
              <a:spcBef>
                <a:spcPct val="20000"/>
              </a:spcBef>
              <a:buFont typeface="Wingdings" panose="05000000000000000000" pitchFamily="2" charset="2"/>
              <a:buChar char="§"/>
              <a:defRPr/>
            </a:pPr>
            <a:r>
              <a:rPr lang="en-US" sz="2400" b="1" dirty="0" smtClean="0">
                <a:solidFill>
                  <a:srgbClr val="01A6C7"/>
                </a:solidFill>
              </a:rPr>
              <a:t>Uploading the project’s outputs </a:t>
            </a:r>
            <a:r>
              <a:rPr lang="en-US" sz="2400" u="sng" dirty="0" smtClean="0"/>
              <a:t>on the Projects’ </a:t>
            </a:r>
          </a:p>
          <a:p>
            <a:pPr algn="just">
              <a:spcBef>
                <a:spcPct val="20000"/>
              </a:spcBef>
              <a:defRPr/>
            </a:pPr>
            <a:r>
              <a:rPr lang="en-US" sz="2400" u="sng" dirty="0"/>
              <a:t> </a:t>
            </a:r>
            <a:r>
              <a:rPr lang="en-US" sz="2400" u="sng" dirty="0" smtClean="0"/>
              <a:t>    Results Platform</a:t>
            </a:r>
          </a:p>
          <a:p>
            <a:pPr marL="342900" indent="-342900" algn="just">
              <a:spcBef>
                <a:spcPct val="20000"/>
              </a:spcBef>
              <a:buFont typeface="Wingdings" panose="05000000000000000000" pitchFamily="2" charset="2"/>
              <a:buChar char="§"/>
              <a:defRPr/>
            </a:pPr>
            <a:endParaRPr lang="en-US" sz="2400" dirty="0" smtClean="0">
              <a:solidFill>
                <a:schemeClr val="tx1">
                  <a:lumMod val="75000"/>
                  <a:lumOff val="25000"/>
                </a:schemeClr>
              </a:solidFill>
            </a:endParaRPr>
          </a:p>
          <a:p>
            <a:pPr algn="just">
              <a:spcBef>
                <a:spcPct val="20000"/>
              </a:spcBef>
              <a:defRPr/>
            </a:pPr>
            <a:endParaRPr lang="en-US" sz="2200" i="1" dirty="0" smtClean="0">
              <a:solidFill>
                <a:schemeClr val="tx1">
                  <a:lumMod val="75000"/>
                  <a:lumOff val="25000"/>
                </a:schemeClr>
              </a:solidFill>
            </a:endParaRP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6402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282172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2696" y="81547"/>
            <a:ext cx="8064896" cy="1080120"/>
          </a:xfrm>
          <a:prstGeom prst="rect">
            <a:avLst/>
          </a:prstGeom>
        </p:spPr>
        <p:txBody>
          <a:bodyPr vert="horz" lIns="91440" tIns="45720" rIns="91440" bIns="45720" rtlCol="0" anchor="ctr">
            <a:noAutofit/>
          </a:bodyPr>
          <a:lstStyle/>
          <a:p>
            <a:pPr algn="ctr">
              <a:spcBef>
                <a:spcPct val="0"/>
              </a:spcBef>
              <a:defRPr/>
            </a:pPr>
            <a:r>
              <a:rPr lang="en-US" sz="2800" b="1" dirty="0">
                <a:solidFill>
                  <a:srgbClr val="01A6C7"/>
                </a:solidFill>
              </a:rPr>
              <a:t>School Exchange Partnerships – General Info </a:t>
            </a:r>
            <a:r>
              <a:rPr lang="en-US" sz="2800" b="1" dirty="0" smtClean="0">
                <a:solidFill>
                  <a:srgbClr val="01A6C7"/>
                </a:solidFill>
              </a:rPr>
              <a:t>(</a:t>
            </a:r>
            <a:r>
              <a:rPr lang="el-GR" sz="2800" b="1" dirty="0" smtClean="0">
                <a:solidFill>
                  <a:srgbClr val="01A6C7"/>
                </a:solidFill>
              </a:rPr>
              <a:t>9</a:t>
            </a:r>
            <a:r>
              <a:rPr lang="en-US" sz="2800" b="1" dirty="0" smtClean="0">
                <a:solidFill>
                  <a:srgbClr val="01A6C7"/>
                </a:solidFill>
              </a:rPr>
              <a:t>/9</a:t>
            </a:r>
            <a:r>
              <a:rPr lang="en-US" sz="2800" b="1" dirty="0">
                <a:solidFill>
                  <a:srgbClr val="01A6C7"/>
                </a:solidFill>
              </a:rPr>
              <a:t>) </a:t>
            </a:r>
            <a:r>
              <a:rPr lang="en-GB" sz="2800" b="1" dirty="0" smtClean="0">
                <a:solidFill>
                  <a:schemeClr val="bg1">
                    <a:lumMod val="50000"/>
                  </a:schemeClr>
                </a:solidFill>
                <a:ea typeface="+mj-ea"/>
                <a:cs typeface="+mj-cs"/>
              </a:rPr>
              <a:t>Roles of participating organizations</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51520" y="1412775"/>
            <a:ext cx="8747286" cy="4616898"/>
          </a:xfrm>
          <a:prstGeom prst="rect">
            <a:avLst/>
          </a:prstGeom>
        </p:spPr>
        <p:txBody>
          <a:bodyPr/>
          <a:lstStyle/>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The remaining participating organizations (“the partners”) are responsible for the following</a:t>
            </a:r>
            <a:r>
              <a:rPr lang="en-US" sz="2400" dirty="0" smtClean="0">
                <a:solidFill>
                  <a:schemeClr val="tx1">
                    <a:lumMod val="75000"/>
                    <a:lumOff val="25000"/>
                  </a:schemeClr>
                </a:solidFill>
              </a:rPr>
              <a:t>:</a:t>
            </a:r>
          </a:p>
          <a:p>
            <a:pPr algn="just">
              <a:spcBef>
                <a:spcPct val="20000"/>
              </a:spcBef>
              <a:defRPr/>
            </a:pPr>
            <a:r>
              <a:rPr lang="en-US" sz="2200" u="sng" dirty="0" smtClean="0">
                <a:solidFill>
                  <a:schemeClr val="tx1">
                    <a:lumMod val="75000"/>
                    <a:lumOff val="25000"/>
                  </a:schemeClr>
                </a:solidFill>
              </a:rPr>
              <a:t>At application stage</a:t>
            </a:r>
            <a:r>
              <a:rPr lang="en-US" sz="2200" dirty="0" smtClean="0">
                <a:solidFill>
                  <a:schemeClr val="tx1">
                    <a:lumMod val="75000"/>
                    <a:lumOff val="25000"/>
                  </a:schemeClr>
                </a:solidFill>
              </a:rPr>
              <a:t>:</a:t>
            </a:r>
          </a:p>
          <a:p>
            <a:pPr marL="342900" indent="-342900" algn="just">
              <a:spcBef>
                <a:spcPct val="20000"/>
              </a:spcBef>
              <a:buFont typeface="Wingdings" panose="05000000000000000000" pitchFamily="2" charset="2"/>
              <a:buChar char="§"/>
              <a:defRPr/>
            </a:pPr>
            <a:r>
              <a:rPr lang="en-US" sz="2200" b="1" dirty="0" smtClean="0">
                <a:solidFill>
                  <a:srgbClr val="01A6C7"/>
                </a:solidFill>
              </a:rPr>
              <a:t>Granting permission to the Coordinator</a:t>
            </a:r>
            <a:r>
              <a:rPr lang="en-US" sz="2200" dirty="0" smtClean="0">
                <a:solidFill>
                  <a:schemeClr val="tx1">
                    <a:lumMod val="75000"/>
                    <a:lumOff val="25000"/>
                  </a:schemeClr>
                </a:solidFill>
              </a:rPr>
              <a:t> </a:t>
            </a:r>
            <a:r>
              <a:rPr lang="en-US" sz="2200" u="sng" dirty="0" smtClean="0">
                <a:solidFill>
                  <a:schemeClr val="tx1">
                    <a:lumMod val="75000"/>
                    <a:lumOff val="25000"/>
                  </a:schemeClr>
                </a:solidFill>
              </a:rPr>
              <a:t>to submit and sign the application</a:t>
            </a:r>
            <a:r>
              <a:rPr lang="en-US" sz="2200" dirty="0" smtClean="0">
                <a:solidFill>
                  <a:schemeClr val="tx1">
                    <a:lumMod val="75000"/>
                    <a:lumOff val="25000"/>
                  </a:schemeClr>
                </a:solidFill>
              </a:rPr>
              <a:t> (the use of Mandates is recommended)</a:t>
            </a:r>
          </a:p>
          <a:p>
            <a:pPr algn="just">
              <a:spcBef>
                <a:spcPct val="20000"/>
              </a:spcBef>
              <a:defRPr/>
            </a:pPr>
            <a:r>
              <a:rPr lang="en-US" sz="2200" u="sng" dirty="0" smtClean="0">
                <a:solidFill>
                  <a:schemeClr val="tx1">
                    <a:lumMod val="75000"/>
                    <a:lumOff val="25000"/>
                  </a:schemeClr>
                </a:solidFill>
              </a:rPr>
              <a:t>After approval</a:t>
            </a:r>
            <a:r>
              <a:rPr lang="en-US" sz="2200" dirty="0" smtClean="0">
                <a:solidFill>
                  <a:schemeClr val="tx1">
                    <a:lumMod val="75000"/>
                    <a:lumOff val="25000"/>
                  </a:schemeClr>
                </a:solidFill>
              </a:rPr>
              <a:t>:</a:t>
            </a:r>
          </a:p>
          <a:p>
            <a:pPr marL="342900" indent="-342900" algn="just">
              <a:spcBef>
                <a:spcPct val="20000"/>
              </a:spcBef>
              <a:buFont typeface="Wingdings" panose="05000000000000000000" pitchFamily="2" charset="2"/>
              <a:buChar char="§"/>
              <a:defRPr/>
            </a:pPr>
            <a:r>
              <a:rPr lang="en-US" sz="2200" b="1" dirty="0" smtClean="0">
                <a:solidFill>
                  <a:srgbClr val="01A6C7"/>
                </a:solidFill>
              </a:rPr>
              <a:t>Signing separate Grant Agreements </a:t>
            </a:r>
            <a:r>
              <a:rPr lang="en-US" sz="2200" u="sng" dirty="0" smtClean="0">
                <a:solidFill>
                  <a:schemeClr val="tx1">
                    <a:lumMod val="75000"/>
                    <a:lumOff val="25000"/>
                  </a:schemeClr>
                </a:solidFill>
              </a:rPr>
              <a:t>with the NAs established in their countries</a:t>
            </a:r>
          </a:p>
          <a:p>
            <a:pPr marL="342900" indent="-342900" algn="just">
              <a:spcBef>
                <a:spcPct val="20000"/>
              </a:spcBef>
              <a:buFont typeface="Wingdings" panose="05000000000000000000" pitchFamily="2" charset="2"/>
              <a:buChar char="§"/>
              <a:defRPr/>
            </a:pPr>
            <a:r>
              <a:rPr lang="en-US" sz="2200" b="1" dirty="0" smtClean="0">
                <a:solidFill>
                  <a:srgbClr val="01A6C7"/>
                </a:solidFill>
              </a:rPr>
              <a:t>Actively participating in the project’s design and </a:t>
            </a:r>
            <a:r>
              <a:rPr lang="en-US" sz="2200" b="1" dirty="0">
                <a:solidFill>
                  <a:srgbClr val="01A6C7"/>
                </a:solidFill>
              </a:rPr>
              <a:t>i</a:t>
            </a:r>
            <a:r>
              <a:rPr lang="en-US" sz="2200" b="1" dirty="0" smtClean="0">
                <a:solidFill>
                  <a:srgbClr val="01A6C7"/>
                </a:solidFill>
              </a:rPr>
              <a:t>mplementation</a:t>
            </a:r>
          </a:p>
          <a:p>
            <a:pPr marL="342900" indent="-342900" algn="just">
              <a:spcBef>
                <a:spcPct val="20000"/>
              </a:spcBef>
              <a:buFont typeface="Wingdings" panose="05000000000000000000" pitchFamily="2" charset="2"/>
              <a:buChar char="§"/>
              <a:defRPr/>
            </a:pPr>
            <a:r>
              <a:rPr lang="en-US" sz="2200" b="1" dirty="0" smtClean="0">
                <a:solidFill>
                  <a:srgbClr val="01A6C7"/>
                </a:solidFill>
              </a:rPr>
              <a:t>Reporting </a:t>
            </a:r>
            <a:r>
              <a:rPr lang="en-US" sz="2200" b="1" dirty="0">
                <a:solidFill>
                  <a:srgbClr val="01A6C7"/>
                </a:solidFill>
              </a:rPr>
              <a:t>on their specific expenses </a:t>
            </a:r>
            <a:r>
              <a:rPr lang="en-US" sz="2200" u="sng" dirty="0" smtClean="0">
                <a:solidFill>
                  <a:schemeClr val="tx1">
                    <a:lumMod val="75000"/>
                    <a:lumOff val="25000"/>
                  </a:schemeClr>
                </a:solidFill>
              </a:rPr>
              <a:t>to the NAs </a:t>
            </a:r>
          </a:p>
          <a:p>
            <a:pPr algn="just">
              <a:spcBef>
                <a:spcPct val="20000"/>
              </a:spcBef>
              <a:defRPr/>
            </a:pPr>
            <a:r>
              <a:rPr lang="en-US" sz="2200" dirty="0">
                <a:solidFill>
                  <a:schemeClr val="tx1">
                    <a:lumMod val="75000"/>
                    <a:lumOff val="25000"/>
                  </a:schemeClr>
                </a:solidFill>
              </a:rPr>
              <a:t> </a:t>
            </a:r>
            <a:r>
              <a:rPr lang="en-US" sz="2200" dirty="0" smtClean="0">
                <a:solidFill>
                  <a:schemeClr val="tx1">
                    <a:lumMod val="75000"/>
                    <a:lumOff val="25000"/>
                  </a:schemeClr>
                </a:solidFill>
              </a:rPr>
              <a:t>    </a:t>
            </a:r>
            <a:r>
              <a:rPr lang="en-US" sz="2200" u="sng" dirty="0" smtClean="0">
                <a:solidFill>
                  <a:schemeClr val="tx1">
                    <a:lumMod val="75000"/>
                    <a:lumOff val="25000"/>
                  </a:schemeClr>
                </a:solidFill>
              </a:rPr>
              <a:t>with which they have signed a Grant Agreement</a:t>
            </a:r>
          </a:p>
          <a:p>
            <a:pPr marL="342900" indent="-342900" algn="just">
              <a:spcBef>
                <a:spcPct val="20000"/>
              </a:spcBef>
              <a:buFont typeface="Wingdings" panose="05000000000000000000" pitchFamily="2" charset="2"/>
              <a:buChar char="§"/>
              <a:defRPr/>
            </a:pPr>
            <a:endParaRPr lang="en-US" sz="2000" dirty="0" smtClean="0">
              <a:solidFill>
                <a:schemeClr val="tx1">
                  <a:lumMod val="75000"/>
                  <a:lumOff val="25000"/>
                </a:schemeClr>
              </a:solidFill>
            </a:endParaRPr>
          </a:p>
          <a:p>
            <a:pPr algn="just">
              <a:spcBef>
                <a:spcPct val="20000"/>
              </a:spcBef>
              <a:defRPr/>
            </a:pPr>
            <a:endParaRPr lang="en-US" sz="2200" i="1" dirty="0" smtClean="0">
              <a:solidFill>
                <a:schemeClr val="tx1">
                  <a:lumMod val="75000"/>
                  <a:lumOff val="25000"/>
                </a:schemeClr>
              </a:solidFill>
            </a:endParaRP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569263"/>
            <a:ext cx="7992888" cy="4032448"/>
          </a:xfrm>
          <a:prstGeom prst="rect">
            <a:avLst/>
          </a:prstGeom>
        </p:spPr>
        <p:txBody>
          <a:bodyPr/>
          <a:lstStyle/>
          <a:p>
            <a:pPr algn="just">
              <a:spcBef>
                <a:spcPct val="20000"/>
              </a:spcBef>
              <a:defRPr/>
            </a:pPr>
            <a:endParaRPr lang="en-GB" sz="2400" dirty="0"/>
          </a:p>
        </p:txBody>
      </p:sp>
      <p:sp>
        <p:nvSpPr>
          <p:cNvPr id="8" name="Content Placeholder 2"/>
          <p:cNvSpPr txBox="1">
            <a:spLocks/>
          </p:cNvSpPr>
          <p:nvPr/>
        </p:nvSpPr>
        <p:spPr>
          <a:xfrm>
            <a:off x="882536" y="758067"/>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305745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Finding Partners (1/2)</a:t>
            </a:r>
          </a:p>
          <a:p>
            <a:pPr algn="ctr">
              <a:spcBef>
                <a:spcPct val="0"/>
              </a:spcBef>
              <a:defRPr/>
            </a:pPr>
            <a:r>
              <a:rPr lang="en-US" sz="3000" b="1" dirty="0" err="1" smtClean="0">
                <a:solidFill>
                  <a:schemeClr val="bg1">
                    <a:lumMod val="50000"/>
                  </a:schemeClr>
                </a:solidFill>
                <a:ea typeface="+mj-ea"/>
                <a:cs typeface="+mj-cs"/>
              </a:rPr>
              <a:t>eTwinning</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43357" y="1240185"/>
            <a:ext cx="8677404" cy="4150244"/>
          </a:xfrm>
          <a:prstGeom prst="rect">
            <a:avLst/>
          </a:prstGeom>
        </p:spPr>
        <p:txBody>
          <a:bodyPr/>
          <a:lstStyle/>
          <a:p>
            <a:pPr algn="ctr">
              <a:spcBef>
                <a:spcPct val="20000"/>
              </a:spcBef>
              <a:defRPr/>
            </a:pPr>
            <a:endParaRPr lang="en-US" sz="2400" i="1" dirty="0" smtClean="0">
              <a:solidFill>
                <a:schemeClr val="tx1">
                  <a:lumMod val="75000"/>
                  <a:lumOff val="25000"/>
                </a:schemeClr>
              </a:solidFill>
            </a:endParaRPr>
          </a:p>
          <a:p>
            <a:pPr marL="342900" indent="-342900" algn="ctr">
              <a:spcBef>
                <a:spcPct val="20000"/>
              </a:spcBef>
              <a:buFont typeface="Wingdings" panose="05000000000000000000" pitchFamily="2" charset="2"/>
              <a:buChar char="ü"/>
              <a:defRPr/>
            </a:pPr>
            <a:r>
              <a:rPr lang="en-US" sz="2400" b="1" i="1" dirty="0" smtClean="0">
                <a:solidFill>
                  <a:schemeClr val="tx1">
                    <a:lumMod val="75000"/>
                    <a:lumOff val="25000"/>
                  </a:schemeClr>
                </a:solidFill>
              </a:rPr>
              <a:t>www.etwinning.net</a:t>
            </a: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844824"/>
            <a:ext cx="8677404" cy="4265237"/>
          </a:xfrm>
          <a:prstGeom prst="rect">
            <a:avLst/>
          </a:prstGeom>
        </p:spPr>
        <p:txBody>
          <a:bodyPr/>
          <a:lstStyle/>
          <a:p>
            <a:pPr algn="just">
              <a:spcBef>
                <a:spcPct val="20000"/>
              </a:spcBef>
              <a:defRPr/>
            </a:pPr>
            <a:endParaRPr lang="en-US" sz="1900" b="1" dirty="0">
              <a:solidFill>
                <a:schemeClr val="tx1">
                  <a:lumMod val="75000"/>
                  <a:lumOff val="25000"/>
                </a:schemeClr>
              </a:solidFill>
            </a:endParaRPr>
          </a:p>
        </p:txBody>
      </p:sp>
      <p:sp>
        <p:nvSpPr>
          <p:cNvPr id="12" name="Content Placeholder 2"/>
          <p:cNvSpPr txBox="1">
            <a:spLocks/>
          </p:cNvSpPr>
          <p:nvPr/>
        </p:nvSpPr>
        <p:spPr>
          <a:xfrm>
            <a:off x="310500" y="1269240"/>
            <a:ext cx="8415428" cy="4293779"/>
          </a:xfrm>
          <a:prstGeom prst="rect">
            <a:avLst/>
          </a:prstGeom>
        </p:spPr>
        <p:txBody>
          <a:bodyPr/>
          <a:lstStyle/>
          <a:p>
            <a:pPr algn="just">
              <a:spcBef>
                <a:spcPct val="20000"/>
              </a:spcBef>
              <a:defRPr/>
            </a:pPr>
            <a:endParaRPr lang="el-GR" sz="2400" dirty="0" smtClean="0">
              <a:solidFill>
                <a:schemeClr val="tx1">
                  <a:lumMod val="75000"/>
                  <a:lumOff val="25000"/>
                </a:schemeClr>
              </a:solidFill>
            </a:endParaRPr>
          </a:p>
        </p:txBody>
      </p:sp>
      <p:sp>
        <p:nvSpPr>
          <p:cNvPr id="13" name="Content Placeholder 2"/>
          <p:cNvSpPr txBox="1">
            <a:spLocks/>
          </p:cNvSpPr>
          <p:nvPr/>
        </p:nvSpPr>
        <p:spPr>
          <a:xfrm>
            <a:off x="898468" y="15651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pic>
        <p:nvPicPr>
          <p:cNvPr id="14" name="Picture 13"/>
          <p:cNvPicPr/>
          <p:nvPr/>
        </p:nvPicPr>
        <p:blipFill>
          <a:blip r:embed="rId3"/>
          <a:stretch>
            <a:fillRect/>
          </a:stretch>
        </p:blipFill>
        <p:spPr>
          <a:xfrm>
            <a:off x="1954465" y="2276874"/>
            <a:ext cx="5271294" cy="3600399"/>
          </a:xfrm>
          <a:prstGeom prst="rect">
            <a:avLst/>
          </a:prstGeom>
        </p:spPr>
      </p:pic>
    </p:spTree>
    <p:extLst>
      <p:ext uri="{BB962C8B-B14F-4D97-AF65-F5344CB8AC3E}">
        <p14:creationId xmlns:p14="http://schemas.microsoft.com/office/powerpoint/2010/main" val="1691650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Finding Partners (2/2)</a:t>
            </a:r>
          </a:p>
          <a:p>
            <a:pPr algn="ctr">
              <a:spcBef>
                <a:spcPct val="0"/>
              </a:spcBef>
              <a:defRPr/>
            </a:pPr>
            <a:r>
              <a:rPr lang="en-US" sz="3000" b="1" dirty="0" smtClean="0">
                <a:solidFill>
                  <a:schemeClr val="bg1">
                    <a:lumMod val="50000"/>
                  </a:schemeClr>
                </a:solidFill>
                <a:ea typeface="+mj-ea"/>
                <a:cs typeface="+mj-cs"/>
              </a:rPr>
              <a:t>School Education Gateway</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412775"/>
            <a:ext cx="8677404" cy="4150244"/>
          </a:xfrm>
          <a:prstGeom prst="rect">
            <a:avLst/>
          </a:prstGeom>
        </p:spPr>
        <p:txBody>
          <a:bodyPr/>
          <a:lstStyle/>
          <a:p>
            <a:pPr algn="ctr">
              <a:spcBef>
                <a:spcPct val="20000"/>
              </a:spcBef>
              <a:defRPr/>
            </a:pPr>
            <a:endParaRPr lang="en-US" sz="2400" i="1" dirty="0" smtClean="0">
              <a:solidFill>
                <a:schemeClr val="tx1">
                  <a:lumMod val="75000"/>
                  <a:lumOff val="25000"/>
                </a:schemeClr>
              </a:solidFill>
            </a:endParaRPr>
          </a:p>
          <a:p>
            <a:pPr marL="342900" indent="-342900" algn="ctr">
              <a:spcBef>
                <a:spcPct val="20000"/>
              </a:spcBef>
              <a:buFont typeface="Wingdings" panose="05000000000000000000" pitchFamily="2" charset="2"/>
              <a:buChar char="ü"/>
              <a:defRPr/>
            </a:pPr>
            <a:r>
              <a:rPr lang="en-US" sz="2400" b="1" i="1" dirty="0" smtClean="0">
                <a:solidFill>
                  <a:schemeClr val="tx1">
                    <a:lumMod val="75000"/>
                    <a:lumOff val="25000"/>
                  </a:schemeClr>
                </a:solidFill>
              </a:rPr>
              <a:t>www.schooleducationgateway.eu</a:t>
            </a: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844824"/>
            <a:ext cx="8677404" cy="4265237"/>
          </a:xfrm>
          <a:prstGeom prst="rect">
            <a:avLst/>
          </a:prstGeom>
        </p:spPr>
        <p:txBody>
          <a:bodyPr/>
          <a:lstStyle/>
          <a:p>
            <a:pPr algn="just">
              <a:spcBef>
                <a:spcPct val="20000"/>
              </a:spcBef>
              <a:defRPr/>
            </a:pPr>
            <a:endParaRPr lang="en-US" sz="1900" b="1" dirty="0">
              <a:solidFill>
                <a:schemeClr val="tx1">
                  <a:lumMod val="75000"/>
                  <a:lumOff val="25000"/>
                </a:schemeClr>
              </a:solidFill>
            </a:endParaRPr>
          </a:p>
        </p:txBody>
      </p:sp>
      <p:sp>
        <p:nvSpPr>
          <p:cNvPr id="12" name="Content Placeholder 2"/>
          <p:cNvSpPr txBox="1">
            <a:spLocks/>
          </p:cNvSpPr>
          <p:nvPr/>
        </p:nvSpPr>
        <p:spPr>
          <a:xfrm>
            <a:off x="310500" y="1269240"/>
            <a:ext cx="8415428" cy="4293779"/>
          </a:xfrm>
          <a:prstGeom prst="rect">
            <a:avLst/>
          </a:prstGeom>
        </p:spPr>
        <p:txBody>
          <a:bodyPr/>
          <a:lstStyle/>
          <a:p>
            <a:pPr algn="just">
              <a:spcBef>
                <a:spcPct val="20000"/>
              </a:spcBef>
              <a:defRPr/>
            </a:pPr>
            <a:endParaRPr lang="el-GR" sz="2400" dirty="0" smtClean="0">
              <a:solidFill>
                <a:schemeClr val="tx1">
                  <a:lumMod val="75000"/>
                  <a:lumOff val="25000"/>
                </a:schemeClr>
              </a:solidFill>
            </a:endParaRPr>
          </a:p>
        </p:txBody>
      </p:sp>
      <p:sp>
        <p:nvSpPr>
          <p:cNvPr id="13" name="Content Placeholder 2"/>
          <p:cNvSpPr txBox="1">
            <a:spLocks/>
          </p:cNvSpPr>
          <p:nvPr/>
        </p:nvSpPr>
        <p:spPr>
          <a:xfrm>
            <a:off x="898468" y="15651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232" y="2727099"/>
            <a:ext cx="7462843" cy="2267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63862" y="4916688"/>
            <a:ext cx="6228418" cy="646331"/>
          </a:xfrm>
          <a:prstGeom prst="rect">
            <a:avLst/>
          </a:prstGeom>
        </p:spPr>
        <p:txBody>
          <a:bodyPr wrap="square">
            <a:spAutoFit/>
          </a:bodyPr>
          <a:lstStyle/>
          <a:p>
            <a:r>
              <a:rPr lang="en-US" dirty="0"/>
              <a:t>Three tools and information for schools </a:t>
            </a:r>
            <a:r>
              <a:rPr lang="en-US" dirty="0" smtClean="0"/>
              <a:t>to prepare </a:t>
            </a:r>
            <a:r>
              <a:rPr lang="en-US" dirty="0"/>
              <a:t>their Erasmus+ </a:t>
            </a:r>
            <a:r>
              <a:rPr lang="en-US" dirty="0" smtClean="0"/>
              <a:t>applications </a:t>
            </a:r>
            <a:r>
              <a:rPr lang="en-US" dirty="0" smtClean="0">
                <a:sym typeface="Wingdings" panose="05000000000000000000" pitchFamily="2" charset="2"/>
              </a:rPr>
              <a:t> Strategic Partnerships Tool</a:t>
            </a:r>
            <a:endParaRPr lang="en-US" dirty="0"/>
          </a:p>
        </p:txBody>
      </p:sp>
    </p:spTree>
    <p:extLst>
      <p:ext uri="{BB962C8B-B14F-4D97-AF65-F5344CB8AC3E}">
        <p14:creationId xmlns:p14="http://schemas.microsoft.com/office/powerpoint/2010/main" val="2861922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73300"/>
            <a:ext cx="8369696" cy="1080120"/>
          </a:xfrm>
          <a:prstGeom prst="rect">
            <a:avLst/>
          </a:prstGeom>
        </p:spPr>
        <p:txBody>
          <a:bodyPr vert="horz" lIns="91440" tIns="45720" rIns="91440" bIns="45720" rtlCol="0" anchor="ctr">
            <a:noAutofit/>
          </a:bodyPr>
          <a:lstStyle/>
          <a:p>
            <a:pPr algn="ctr">
              <a:spcBef>
                <a:spcPct val="0"/>
              </a:spcBef>
              <a:defRPr/>
            </a:pPr>
            <a:endParaRPr lang="en-GB" sz="30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521660" y="1556792"/>
            <a:ext cx="8335256" cy="4553270"/>
          </a:xfrm>
          <a:prstGeom prst="rect">
            <a:avLst/>
          </a:prstGeom>
        </p:spPr>
        <p:txBody>
          <a:bodyPr/>
          <a:lstStyle/>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
        <p:nvSpPr>
          <p:cNvPr id="4" name="Rectangle 3"/>
          <p:cNvSpPr/>
          <p:nvPr/>
        </p:nvSpPr>
        <p:spPr>
          <a:xfrm>
            <a:off x="251520" y="664502"/>
            <a:ext cx="8792236" cy="646331"/>
          </a:xfrm>
          <a:prstGeom prst="rect">
            <a:avLst/>
          </a:prstGeom>
        </p:spPr>
        <p:txBody>
          <a:bodyPr wrap="square">
            <a:spAutoFit/>
          </a:bodyPr>
          <a:lstStyle/>
          <a:p>
            <a:pPr algn="ctr">
              <a:spcBef>
                <a:spcPct val="0"/>
              </a:spcBef>
              <a:defRPr/>
            </a:pPr>
            <a:r>
              <a:rPr lang="en-GB" sz="3600" b="1" dirty="0" smtClean="0">
                <a:solidFill>
                  <a:srgbClr val="01A6C7"/>
                </a:solidFill>
              </a:rPr>
              <a:t>Activities Supported by SE Partnerships (1/5)</a:t>
            </a:r>
            <a:endParaRPr lang="en-GB" sz="3600" b="1" dirty="0">
              <a:solidFill>
                <a:srgbClr val="01A6C7"/>
              </a:solidFill>
            </a:endParaRPr>
          </a:p>
        </p:txBody>
      </p:sp>
      <p:sp>
        <p:nvSpPr>
          <p:cNvPr id="12" name="TextBox 11"/>
          <p:cNvSpPr txBox="1"/>
          <p:nvPr/>
        </p:nvSpPr>
        <p:spPr>
          <a:xfrm>
            <a:off x="521660" y="2348880"/>
            <a:ext cx="8369696" cy="2308324"/>
          </a:xfrm>
          <a:prstGeom prst="rect">
            <a:avLst/>
          </a:prstGeom>
          <a:noFill/>
        </p:spPr>
        <p:txBody>
          <a:bodyPr wrap="square" rtlCol="0">
            <a:spAutoFit/>
          </a:bodyPr>
          <a:lstStyle/>
          <a:p>
            <a:pPr marL="285750" indent="-285750">
              <a:buFont typeface="Wingdings" panose="05000000000000000000" pitchFamily="2" charset="2"/>
              <a:buChar char="ü"/>
            </a:pPr>
            <a:r>
              <a:rPr lang="en-US" sz="2400" b="1" dirty="0" smtClean="0">
                <a:solidFill>
                  <a:srgbClr val="01A6C7"/>
                </a:solidFill>
              </a:rPr>
              <a:t>Virtual Cooperation and Local Project Activities </a:t>
            </a:r>
            <a:r>
              <a:rPr lang="en-US" sz="2400" dirty="0" smtClean="0"/>
              <a:t>(for example, class-room project work with learners)</a:t>
            </a:r>
          </a:p>
          <a:p>
            <a:endParaRPr lang="en-US" sz="2400" dirty="0" smtClean="0"/>
          </a:p>
          <a:p>
            <a:pPr marL="285750" indent="-285750">
              <a:buFont typeface="Wingdings" panose="05000000000000000000" pitchFamily="2" charset="2"/>
              <a:buChar char="ü"/>
            </a:pPr>
            <a:r>
              <a:rPr lang="en-US" sz="2400" b="1" dirty="0" smtClean="0">
                <a:solidFill>
                  <a:srgbClr val="01A6C7"/>
                </a:solidFill>
              </a:rPr>
              <a:t>Learning, Teaching and Training Activities (LTTs): </a:t>
            </a:r>
            <a:r>
              <a:rPr lang="en-US" sz="2400" dirty="0" smtClean="0"/>
              <a:t>Activities of exchange of staff and pupils, bringing added value in the achievement of the project’s objectives</a:t>
            </a:r>
            <a:endParaRPr lang="en-US" sz="2400" dirty="0"/>
          </a:p>
        </p:txBody>
      </p:sp>
    </p:spTree>
    <p:extLst>
      <p:ext uri="{BB962C8B-B14F-4D97-AF65-F5344CB8AC3E}">
        <p14:creationId xmlns:p14="http://schemas.microsoft.com/office/powerpoint/2010/main" val="619505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504" y="188640"/>
            <a:ext cx="8783852" cy="1080120"/>
          </a:xfrm>
          <a:prstGeom prst="rect">
            <a:avLst/>
          </a:prstGeom>
        </p:spPr>
        <p:txBody>
          <a:bodyPr vert="horz" lIns="91440" tIns="45720" rIns="91440" bIns="45720" rtlCol="0" anchor="ctr">
            <a:noAutofit/>
          </a:bodyPr>
          <a:lstStyle/>
          <a:p>
            <a:pPr algn="ctr">
              <a:spcBef>
                <a:spcPct val="0"/>
              </a:spcBef>
              <a:defRPr/>
            </a:pPr>
            <a:endParaRPr lang="en-GB" sz="3600" b="1" dirty="0" smtClean="0">
              <a:solidFill>
                <a:srgbClr val="01A6C7"/>
              </a:solidFill>
            </a:endParaRPr>
          </a:p>
          <a:p>
            <a:pPr algn="ctr">
              <a:spcBef>
                <a:spcPct val="0"/>
              </a:spcBef>
              <a:defRPr/>
            </a:pPr>
            <a:r>
              <a:rPr lang="en-GB" sz="3600" b="1" dirty="0" smtClean="0">
                <a:solidFill>
                  <a:srgbClr val="01A6C7"/>
                </a:solidFill>
              </a:rPr>
              <a:t>Activities </a:t>
            </a:r>
            <a:r>
              <a:rPr lang="en-GB" sz="3600" b="1" dirty="0">
                <a:solidFill>
                  <a:srgbClr val="01A6C7"/>
                </a:solidFill>
              </a:rPr>
              <a:t>Supported by SE </a:t>
            </a:r>
            <a:r>
              <a:rPr lang="en-GB" sz="3600" b="1" dirty="0" smtClean="0">
                <a:solidFill>
                  <a:srgbClr val="01A6C7"/>
                </a:solidFill>
              </a:rPr>
              <a:t>Partnerships (2/5)</a:t>
            </a:r>
          </a:p>
          <a:p>
            <a:pPr algn="ctr">
              <a:spcBef>
                <a:spcPct val="0"/>
              </a:spcBef>
              <a:defRPr/>
            </a:pPr>
            <a:r>
              <a:rPr lang="en-GB" sz="3000" b="1" dirty="0" smtClean="0">
                <a:solidFill>
                  <a:schemeClr val="bg1">
                    <a:lumMod val="50000"/>
                  </a:schemeClr>
                </a:solidFill>
              </a:rPr>
              <a:t>LTTs for Pupils</a:t>
            </a:r>
            <a:endParaRPr lang="en-GB" sz="3000" b="1" dirty="0">
              <a:solidFill>
                <a:schemeClr val="bg1">
                  <a:lumMod val="50000"/>
                </a:schemeClr>
              </a:solidFill>
            </a:endParaRPr>
          </a:p>
          <a:p>
            <a:pPr algn="ctr">
              <a:spcBef>
                <a:spcPct val="0"/>
              </a:spcBef>
              <a:defRPr/>
            </a:pPr>
            <a:endParaRPr lang="en-GB" sz="30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521660" y="1556792"/>
            <a:ext cx="8335256" cy="4553270"/>
          </a:xfrm>
          <a:prstGeom prst="rect">
            <a:avLst/>
          </a:prstGeom>
        </p:spPr>
        <p:txBody>
          <a:bodyPr/>
          <a:lstStyle/>
          <a:p>
            <a:pPr marL="342900" indent="-342900" algn="just">
              <a:spcBef>
                <a:spcPct val="20000"/>
              </a:spcBef>
              <a:buFont typeface="Wingdings" panose="05000000000000000000" pitchFamily="2" charset="2"/>
              <a:buChar char="ü"/>
              <a:defRPr/>
            </a:pPr>
            <a:r>
              <a:rPr lang="en-US" sz="2400" b="1" i="1" dirty="0" smtClean="0">
                <a:solidFill>
                  <a:schemeClr val="tx1">
                    <a:lumMod val="75000"/>
                    <a:lumOff val="25000"/>
                  </a:schemeClr>
                </a:solidFill>
              </a:rPr>
              <a:t>Short-term exchanges of groups of pupils</a:t>
            </a:r>
            <a:r>
              <a:rPr lang="en-US" sz="2400" i="1" dirty="0" smtClean="0">
                <a:solidFill>
                  <a:schemeClr val="tx1">
                    <a:lumMod val="75000"/>
                    <a:lumOff val="25000"/>
                  </a:schemeClr>
                </a:solidFill>
              </a:rPr>
              <a:t>:</a:t>
            </a:r>
          </a:p>
          <a:p>
            <a:pPr algn="just">
              <a:spcBef>
                <a:spcPct val="20000"/>
              </a:spcBef>
              <a:defRPr/>
            </a:pPr>
            <a:endParaRPr lang="en-US" sz="2400" i="1"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i="1" u="sng" dirty="0" smtClean="0">
                <a:solidFill>
                  <a:schemeClr val="tx1">
                    <a:lumMod val="75000"/>
                    <a:lumOff val="25000"/>
                  </a:schemeClr>
                </a:solidFill>
              </a:rPr>
              <a:t>Duration</a:t>
            </a:r>
            <a:r>
              <a:rPr lang="en-US" sz="2400" i="1" dirty="0" smtClean="0">
                <a:solidFill>
                  <a:schemeClr val="tx1">
                    <a:lumMod val="75000"/>
                    <a:lumOff val="25000"/>
                  </a:schemeClr>
                </a:solidFill>
              </a:rPr>
              <a:t>: </a:t>
            </a:r>
            <a:r>
              <a:rPr lang="en-US" sz="2400" b="1" i="1" dirty="0" smtClean="0">
                <a:solidFill>
                  <a:srgbClr val="01A6C7"/>
                </a:solidFill>
              </a:rPr>
              <a:t>3 days to 2 months</a:t>
            </a:r>
          </a:p>
          <a:p>
            <a:pPr algn="just">
              <a:spcBef>
                <a:spcPct val="20000"/>
              </a:spcBef>
              <a:defRPr/>
            </a:pPr>
            <a:endParaRPr lang="en-US" sz="2400" i="1"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i="1" u="sng" dirty="0" smtClean="0">
                <a:solidFill>
                  <a:schemeClr val="tx1">
                    <a:lumMod val="75000"/>
                    <a:lumOff val="25000"/>
                  </a:schemeClr>
                </a:solidFill>
              </a:rPr>
              <a:t>Description</a:t>
            </a:r>
            <a:r>
              <a:rPr lang="en-US" sz="2400" i="1" dirty="0" smtClean="0">
                <a:solidFill>
                  <a:schemeClr val="tx1">
                    <a:lumMod val="75000"/>
                    <a:lumOff val="25000"/>
                  </a:schemeClr>
                </a:solidFill>
              </a:rPr>
              <a:t>: Pupils from countries participating in the partnership </a:t>
            </a:r>
            <a:r>
              <a:rPr lang="en-US" sz="2400" b="1" i="1" dirty="0" smtClean="0">
                <a:solidFill>
                  <a:srgbClr val="01A6C7"/>
                </a:solidFill>
              </a:rPr>
              <a:t>work together </a:t>
            </a:r>
            <a:r>
              <a:rPr lang="en-US" sz="2400" i="1" dirty="0" smtClean="0">
                <a:solidFill>
                  <a:schemeClr val="tx1">
                    <a:lumMod val="75000"/>
                    <a:lumOff val="25000"/>
                  </a:schemeClr>
                </a:solidFill>
              </a:rPr>
              <a:t>in activities linked to the aims of the project and </a:t>
            </a:r>
            <a:r>
              <a:rPr lang="en-US" sz="2400" b="1" i="1" dirty="0" smtClean="0">
                <a:solidFill>
                  <a:srgbClr val="01A6C7"/>
                </a:solidFill>
              </a:rPr>
              <a:t>can be hosted</a:t>
            </a:r>
            <a:r>
              <a:rPr lang="en-US" sz="2400" i="1" dirty="0" smtClean="0">
                <a:solidFill>
                  <a:schemeClr val="tx1">
                    <a:lumMod val="75000"/>
                    <a:lumOff val="25000"/>
                  </a:schemeClr>
                </a:solidFill>
              </a:rPr>
              <a:t> in each other’s families. Joint project work during the visits takes place in one of the partner schools.</a:t>
            </a:r>
          </a:p>
          <a:p>
            <a:pPr marL="361950" algn="just">
              <a:defRPr/>
            </a:pPr>
            <a:r>
              <a:rPr lang="en-US" sz="2400" i="1" dirty="0" smtClean="0">
                <a:solidFill>
                  <a:schemeClr val="tx1">
                    <a:lumMod val="75000"/>
                    <a:lumOff val="25000"/>
                  </a:schemeClr>
                </a:solidFill>
              </a:rPr>
              <a:t>Pupils undertaking this type of activity should </a:t>
            </a:r>
          </a:p>
          <a:p>
            <a:pPr marL="361950" algn="just">
              <a:defRPr/>
            </a:pPr>
            <a:r>
              <a:rPr lang="en-US" sz="2400" i="1" dirty="0" smtClean="0">
                <a:solidFill>
                  <a:schemeClr val="tx1">
                    <a:lumMod val="75000"/>
                    <a:lumOff val="25000"/>
                  </a:schemeClr>
                </a:solidFill>
              </a:rPr>
              <a:t>always be </a:t>
            </a:r>
            <a:r>
              <a:rPr lang="en-US" sz="2400" b="1" i="1" dirty="0" smtClean="0">
                <a:solidFill>
                  <a:srgbClr val="01A6C7"/>
                </a:solidFill>
              </a:rPr>
              <a:t>accompanied by adults</a:t>
            </a:r>
            <a:r>
              <a:rPr lang="en-US" sz="2400" i="1" dirty="0" smtClean="0">
                <a:solidFill>
                  <a:schemeClr val="tx1">
                    <a:lumMod val="75000"/>
                    <a:lumOff val="25000"/>
                  </a:schemeClr>
                </a:solidFill>
              </a:rPr>
              <a:t>.</a:t>
            </a:r>
            <a:endParaRPr lang="en-US" sz="2400" i="1" dirty="0">
              <a:solidFill>
                <a:schemeClr val="tx1">
                  <a:lumMod val="75000"/>
                  <a:lumOff val="25000"/>
                </a:schemeClr>
              </a:solidFill>
            </a:endParaRPr>
          </a:p>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3529398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1080120"/>
          </a:xfrm>
          <a:prstGeom prst="rect">
            <a:avLst/>
          </a:prstGeom>
        </p:spPr>
        <p:txBody>
          <a:bodyPr vert="horz" lIns="91440" tIns="45720" rIns="91440" bIns="45720" rtlCol="0" anchor="ctr">
            <a:noAutofit/>
          </a:bodyPr>
          <a:lstStyle/>
          <a:p>
            <a:pPr algn="ctr">
              <a:spcBef>
                <a:spcPct val="0"/>
              </a:spcBef>
              <a:defRPr/>
            </a:pPr>
            <a:endParaRPr lang="en-GB" sz="2800" b="1" dirty="0">
              <a:solidFill>
                <a:srgbClr val="01A6C7"/>
              </a:solidFill>
              <a:ea typeface="+mj-ea"/>
              <a:cs typeface="+mj-cs"/>
            </a:endParaRPr>
          </a:p>
        </p:txBody>
      </p:sp>
      <p:sp>
        <p:nvSpPr>
          <p:cNvPr id="3" name="Content Placeholder 2"/>
          <p:cNvSpPr txBox="1">
            <a:spLocks/>
          </p:cNvSpPr>
          <p:nvPr/>
        </p:nvSpPr>
        <p:spPr>
          <a:xfrm>
            <a:off x="516162" y="1124745"/>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521660" y="1556792"/>
            <a:ext cx="8335256" cy="4553270"/>
          </a:xfrm>
          <a:prstGeom prst="rect">
            <a:avLst/>
          </a:prstGeom>
        </p:spPr>
        <p:txBody>
          <a:bodyPr/>
          <a:lstStyle/>
          <a:p>
            <a:pPr marL="342900" indent="-342900" algn="just">
              <a:spcBef>
                <a:spcPct val="20000"/>
              </a:spcBef>
              <a:buFont typeface="Wingdings" panose="05000000000000000000" pitchFamily="2" charset="2"/>
              <a:buChar char="ü"/>
              <a:defRPr/>
            </a:pPr>
            <a:r>
              <a:rPr lang="en-US" sz="2400" b="1" i="1" dirty="0" smtClean="0">
                <a:solidFill>
                  <a:schemeClr val="tx1">
                    <a:lumMod val="75000"/>
                    <a:lumOff val="25000"/>
                  </a:schemeClr>
                </a:solidFill>
              </a:rPr>
              <a:t>Long-term study mobility of pupils</a:t>
            </a:r>
            <a:r>
              <a:rPr lang="en-US" sz="2400" i="1" dirty="0" smtClean="0">
                <a:solidFill>
                  <a:schemeClr val="tx1">
                    <a:lumMod val="75000"/>
                    <a:lumOff val="25000"/>
                  </a:schemeClr>
                </a:solidFill>
              </a:rPr>
              <a:t>:</a:t>
            </a:r>
          </a:p>
          <a:p>
            <a:pPr algn="just">
              <a:spcBef>
                <a:spcPct val="20000"/>
              </a:spcBef>
              <a:defRPr/>
            </a:pPr>
            <a:endParaRPr lang="en-US" sz="2400" i="1"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i="1" u="sng" dirty="0" smtClean="0">
                <a:solidFill>
                  <a:schemeClr val="tx1">
                    <a:lumMod val="75000"/>
                    <a:lumOff val="25000"/>
                  </a:schemeClr>
                </a:solidFill>
              </a:rPr>
              <a:t>Duration</a:t>
            </a:r>
            <a:r>
              <a:rPr lang="en-US" sz="2400" i="1" dirty="0" smtClean="0">
                <a:solidFill>
                  <a:schemeClr val="tx1">
                    <a:lumMod val="75000"/>
                    <a:lumOff val="25000"/>
                  </a:schemeClr>
                </a:solidFill>
              </a:rPr>
              <a:t>: </a:t>
            </a:r>
            <a:r>
              <a:rPr lang="en-US" sz="2400" b="1" i="1" dirty="0" smtClean="0">
                <a:solidFill>
                  <a:srgbClr val="01A6C7"/>
                </a:solidFill>
              </a:rPr>
              <a:t>2 to 12 months</a:t>
            </a:r>
          </a:p>
          <a:p>
            <a:pPr algn="just">
              <a:spcBef>
                <a:spcPct val="20000"/>
              </a:spcBef>
              <a:defRPr/>
            </a:pPr>
            <a:endParaRPr lang="en-US" sz="2400" i="1" dirty="0" smtClean="0">
              <a:solidFill>
                <a:schemeClr val="tx1">
                  <a:lumMod val="75000"/>
                  <a:lumOff val="25000"/>
                </a:schemeClr>
              </a:solidFill>
            </a:endParaRPr>
          </a:p>
          <a:p>
            <a:pPr marL="342900" indent="-342900" algn="just">
              <a:buFont typeface="Wingdings" panose="05000000000000000000" pitchFamily="2" charset="2"/>
              <a:buChar char="§"/>
              <a:defRPr/>
            </a:pPr>
            <a:r>
              <a:rPr lang="en-US" sz="2400" i="1" u="sng" dirty="0" smtClean="0">
                <a:solidFill>
                  <a:schemeClr val="tx1">
                    <a:lumMod val="75000"/>
                    <a:lumOff val="25000"/>
                  </a:schemeClr>
                </a:solidFill>
              </a:rPr>
              <a:t>Description</a:t>
            </a:r>
            <a:r>
              <a:rPr lang="en-US" sz="2400" i="1" dirty="0" smtClean="0">
                <a:solidFill>
                  <a:schemeClr val="tx1">
                    <a:lumMod val="75000"/>
                    <a:lumOff val="25000"/>
                  </a:schemeClr>
                </a:solidFill>
              </a:rPr>
              <a:t>: Pupils </a:t>
            </a:r>
            <a:r>
              <a:rPr lang="en-US" sz="2400" b="1" i="1" dirty="0" smtClean="0">
                <a:solidFill>
                  <a:srgbClr val="01A6C7"/>
                </a:solidFill>
              </a:rPr>
              <a:t>aged at least 14 </a:t>
            </a:r>
            <a:r>
              <a:rPr lang="en-US" sz="2400" i="1" dirty="0" smtClean="0">
                <a:solidFill>
                  <a:schemeClr val="tx1">
                    <a:lumMod val="75000"/>
                    <a:lumOff val="25000"/>
                  </a:schemeClr>
                </a:solidFill>
              </a:rPr>
              <a:t>and enrolled </a:t>
            </a:r>
            <a:r>
              <a:rPr lang="en-US" sz="2400" b="1" i="1" dirty="0" smtClean="0">
                <a:solidFill>
                  <a:srgbClr val="01A6C7"/>
                </a:solidFill>
              </a:rPr>
              <a:t>full-time</a:t>
            </a:r>
            <a:r>
              <a:rPr lang="en-US" sz="2400" i="1" dirty="0" smtClean="0">
                <a:solidFill>
                  <a:schemeClr val="tx1">
                    <a:lumMod val="75000"/>
                    <a:lumOff val="25000"/>
                  </a:schemeClr>
                </a:solidFill>
              </a:rPr>
              <a:t> in a school participating in the Strategic Partnership may </a:t>
            </a:r>
            <a:r>
              <a:rPr lang="en-US" sz="2400" i="1" dirty="0" smtClean="0"/>
              <a:t>spend</a:t>
            </a:r>
            <a:r>
              <a:rPr lang="en-US" sz="2400" b="1" i="1" dirty="0" smtClean="0">
                <a:solidFill>
                  <a:srgbClr val="01A6C7"/>
                </a:solidFill>
              </a:rPr>
              <a:t> a period in a receiving school and a host family abroad</a:t>
            </a:r>
            <a:r>
              <a:rPr lang="en-US" sz="2400" i="1" dirty="0" smtClean="0">
                <a:solidFill>
                  <a:schemeClr val="tx1">
                    <a:lumMod val="75000"/>
                    <a:lumOff val="25000"/>
                  </a:schemeClr>
                </a:solidFill>
              </a:rPr>
              <a:t>. The two schools are expected to ensure high quality learning outcomes, with </a:t>
            </a:r>
            <a:r>
              <a:rPr lang="en-US" sz="2400" b="1" i="1" dirty="0" smtClean="0">
                <a:solidFill>
                  <a:srgbClr val="01A6C7"/>
                </a:solidFill>
              </a:rPr>
              <a:t>appropriate recognition</a:t>
            </a:r>
            <a:r>
              <a:rPr lang="en-US" sz="2400" i="1" dirty="0" smtClean="0">
                <a:solidFill>
                  <a:schemeClr val="tx1">
                    <a:lumMod val="75000"/>
                    <a:lumOff val="25000"/>
                  </a:schemeClr>
                </a:solidFill>
              </a:rPr>
              <a:t> for the involved pupils, </a:t>
            </a:r>
          </a:p>
          <a:p>
            <a:pPr algn="just">
              <a:defRPr/>
            </a:pPr>
            <a:r>
              <a:rPr lang="en-US" sz="2400" i="1" dirty="0">
                <a:solidFill>
                  <a:schemeClr val="tx1">
                    <a:lumMod val="75000"/>
                    <a:lumOff val="25000"/>
                  </a:schemeClr>
                </a:solidFill>
              </a:rPr>
              <a:t> </a:t>
            </a:r>
            <a:r>
              <a:rPr lang="en-US" sz="2400" i="1" dirty="0" smtClean="0">
                <a:solidFill>
                  <a:schemeClr val="tx1">
                    <a:lumMod val="75000"/>
                    <a:lumOff val="25000"/>
                  </a:schemeClr>
                </a:solidFill>
              </a:rPr>
              <a:t>    and to constantly support them during their mobility </a:t>
            </a:r>
          </a:p>
          <a:p>
            <a:pPr algn="just">
              <a:defRPr/>
            </a:pPr>
            <a:r>
              <a:rPr lang="en-US" sz="2400" i="1" dirty="0">
                <a:solidFill>
                  <a:schemeClr val="tx1">
                    <a:lumMod val="75000"/>
                    <a:lumOff val="25000"/>
                  </a:schemeClr>
                </a:solidFill>
              </a:rPr>
              <a:t> </a:t>
            </a:r>
            <a:r>
              <a:rPr lang="en-US" sz="2400" i="1" dirty="0" smtClean="0">
                <a:solidFill>
                  <a:schemeClr val="tx1">
                    <a:lumMod val="75000"/>
                    <a:lumOff val="25000"/>
                  </a:schemeClr>
                </a:solidFill>
              </a:rPr>
              <a:t>    period.</a:t>
            </a: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
        <p:nvSpPr>
          <p:cNvPr id="10" name="Title 1"/>
          <p:cNvSpPr txBox="1">
            <a:spLocks/>
          </p:cNvSpPr>
          <p:nvPr/>
        </p:nvSpPr>
        <p:spPr>
          <a:xfrm>
            <a:off x="179512" y="188640"/>
            <a:ext cx="8711844" cy="1080120"/>
          </a:xfrm>
          <a:prstGeom prst="rect">
            <a:avLst/>
          </a:prstGeom>
        </p:spPr>
        <p:txBody>
          <a:bodyPr vert="horz" lIns="91440" tIns="45720" rIns="91440" bIns="45720" rtlCol="0" anchor="ctr">
            <a:noAutofit/>
          </a:bodyPr>
          <a:lstStyle/>
          <a:p>
            <a:pPr algn="ctr">
              <a:spcBef>
                <a:spcPct val="0"/>
              </a:spcBef>
              <a:defRPr/>
            </a:pPr>
            <a:r>
              <a:rPr lang="en-GB" sz="3600" b="1" dirty="0">
                <a:solidFill>
                  <a:srgbClr val="01A6C7"/>
                </a:solidFill>
              </a:rPr>
              <a:t>Activities Supported by SE Partnerships </a:t>
            </a:r>
            <a:r>
              <a:rPr lang="en-GB" sz="3600" b="1" dirty="0" smtClean="0">
                <a:solidFill>
                  <a:srgbClr val="01A6C7"/>
                </a:solidFill>
              </a:rPr>
              <a:t>(3/5</a:t>
            </a:r>
            <a:r>
              <a:rPr lang="en-GB" sz="3600" b="1" dirty="0">
                <a:solidFill>
                  <a:srgbClr val="01A6C7"/>
                </a:solidFill>
              </a:rPr>
              <a:t>)</a:t>
            </a:r>
          </a:p>
          <a:p>
            <a:pPr algn="ctr">
              <a:spcBef>
                <a:spcPct val="0"/>
              </a:spcBef>
              <a:defRPr/>
            </a:pPr>
            <a:r>
              <a:rPr lang="en-GB" sz="3000" b="1" dirty="0">
                <a:solidFill>
                  <a:schemeClr val="bg1">
                    <a:lumMod val="50000"/>
                  </a:schemeClr>
                </a:solidFill>
              </a:rPr>
              <a:t>LTTs for Pupils</a:t>
            </a:r>
          </a:p>
        </p:txBody>
      </p:sp>
    </p:spTree>
    <p:extLst>
      <p:ext uri="{BB962C8B-B14F-4D97-AF65-F5344CB8AC3E}">
        <p14:creationId xmlns:p14="http://schemas.microsoft.com/office/powerpoint/2010/main" val="372918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0"/>
            <a:ext cx="8064896" cy="413048"/>
          </a:xfrm>
          <a:prstGeom prst="rect">
            <a:avLst/>
          </a:prstGeom>
        </p:spPr>
        <p:txBody>
          <a:bodyPr vert="horz" lIns="91440" tIns="45720" rIns="91440" bIns="45720" rtlCol="0" anchor="ctr">
            <a:noAutofit/>
          </a:bodyPr>
          <a:lstStyle/>
          <a:p>
            <a:pPr algn="ctr">
              <a:spcBef>
                <a:spcPct val="0"/>
              </a:spcBef>
              <a:defRPr/>
            </a:pPr>
            <a:endParaRPr lang="el-GR" sz="3600" b="1" dirty="0" smtClean="0">
              <a:solidFill>
                <a:schemeClr val="tx1">
                  <a:lumMod val="75000"/>
                  <a:lumOff val="25000"/>
                </a:schemeClr>
              </a:solidFill>
              <a:ea typeface="+mj-ea"/>
              <a:cs typeface="+mj-cs"/>
            </a:endParaRPr>
          </a:p>
          <a:p>
            <a:pPr algn="ctr">
              <a:spcBef>
                <a:spcPct val="0"/>
              </a:spcBef>
              <a:defRPr/>
            </a:pPr>
            <a:endParaRPr lang="en-GB" sz="3600" b="1" dirty="0" smtClean="0">
              <a:solidFill>
                <a:srgbClr val="01A6C7"/>
              </a:solidFill>
              <a:ea typeface="+mj-ea"/>
              <a:cs typeface="+mj-cs"/>
            </a:endParaRPr>
          </a:p>
          <a:p>
            <a:pPr algn="ctr">
              <a:spcBef>
                <a:spcPct val="0"/>
              </a:spcBef>
              <a:defRPr/>
            </a:pPr>
            <a:r>
              <a:rPr lang="en-GB" sz="3600" b="1" dirty="0" smtClean="0">
                <a:solidFill>
                  <a:srgbClr val="01A6C7"/>
                </a:solidFill>
                <a:ea typeface="+mj-ea"/>
                <a:cs typeface="+mj-cs"/>
              </a:rPr>
              <a:t>Content</a:t>
            </a:r>
            <a:endParaRPr lang="en-GB" sz="3600" b="1" dirty="0">
              <a:solidFill>
                <a:srgbClr val="01A6C7"/>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4" name="TextBox 3"/>
          <p:cNvSpPr txBox="1"/>
          <p:nvPr/>
        </p:nvSpPr>
        <p:spPr>
          <a:xfrm>
            <a:off x="521660" y="1844824"/>
            <a:ext cx="8226804" cy="4462760"/>
          </a:xfrm>
          <a:prstGeom prst="rect">
            <a:avLst/>
          </a:prstGeom>
          <a:noFill/>
        </p:spPr>
        <p:txBody>
          <a:bodyPr wrap="square" rtlCol="0">
            <a:spAutoFit/>
          </a:bodyPr>
          <a:lstStyle/>
          <a:p>
            <a:pPr>
              <a:buFont typeface="Wingdings" panose="05000000000000000000" pitchFamily="2" charset="2"/>
              <a:buChar char="ü"/>
            </a:pPr>
            <a:r>
              <a:rPr lang="en-US" sz="2800" b="1" dirty="0" smtClean="0">
                <a:solidFill>
                  <a:srgbClr val="01A6C7"/>
                </a:solidFill>
              </a:rPr>
              <a:t> </a:t>
            </a:r>
            <a:r>
              <a:rPr lang="en-US" sz="2600" b="1" dirty="0" smtClean="0">
                <a:solidFill>
                  <a:srgbClr val="01A6C7"/>
                </a:solidFill>
              </a:rPr>
              <a:t>General  Overview of Erasmus+  </a:t>
            </a:r>
            <a:r>
              <a:rPr lang="en-US" sz="2200" dirty="0" smtClean="0"/>
              <a:t>(Slides 3-4)</a:t>
            </a:r>
          </a:p>
          <a:p>
            <a:pPr marL="285750" indent="-285750">
              <a:buFont typeface="Wingdings" panose="05000000000000000000" pitchFamily="2" charset="2"/>
              <a:buChar char="ü"/>
            </a:pPr>
            <a:r>
              <a:rPr lang="en-US" sz="2800" b="1" dirty="0" smtClean="0">
                <a:solidFill>
                  <a:srgbClr val="01A6C7"/>
                </a:solidFill>
              </a:rPr>
              <a:t> </a:t>
            </a:r>
            <a:r>
              <a:rPr lang="en-US" sz="2600" b="1" dirty="0" smtClean="0">
                <a:solidFill>
                  <a:srgbClr val="01A6C7"/>
                </a:solidFill>
              </a:rPr>
              <a:t>Decentralized Actions – KA2 </a:t>
            </a:r>
            <a:r>
              <a:rPr lang="en-US" sz="2600" dirty="0">
                <a:sym typeface="Wingdings" panose="05000000000000000000" pitchFamily="2" charset="2"/>
              </a:rPr>
              <a:t> </a:t>
            </a:r>
            <a:r>
              <a:rPr lang="en-US" sz="2600" dirty="0" smtClean="0">
                <a:sym typeface="Wingdings" panose="05000000000000000000" pitchFamily="2" charset="2"/>
              </a:rPr>
              <a:t> </a:t>
            </a:r>
            <a:r>
              <a:rPr lang="en-US" sz="2200" dirty="0" smtClean="0">
                <a:sym typeface="Wingdings" panose="05000000000000000000" pitchFamily="2" charset="2"/>
              </a:rPr>
              <a:t>(Slide 5)</a:t>
            </a:r>
            <a:r>
              <a:rPr lang="en-US" sz="2200" b="1" dirty="0" smtClean="0">
                <a:solidFill>
                  <a:srgbClr val="01A6C7"/>
                </a:solidFill>
              </a:rPr>
              <a:t> </a:t>
            </a:r>
            <a:r>
              <a:rPr lang="en-US" sz="2600" b="1" dirty="0" smtClean="0">
                <a:solidFill>
                  <a:srgbClr val="01A6C7"/>
                </a:solidFill>
              </a:rPr>
              <a:t>                                                 </a:t>
            </a:r>
          </a:p>
          <a:p>
            <a:pPr marL="285750" indent="-285750">
              <a:buFont typeface="Wingdings" panose="05000000000000000000" pitchFamily="2" charset="2"/>
              <a:buChar char="ü"/>
            </a:pPr>
            <a:r>
              <a:rPr lang="en-US" sz="2600" b="1" dirty="0" smtClean="0">
                <a:solidFill>
                  <a:srgbClr val="01A6C7"/>
                </a:solidFill>
              </a:rPr>
              <a:t> School Exchange Partnerships – General Info  </a:t>
            </a:r>
            <a:r>
              <a:rPr lang="en-US" sz="2200" dirty="0" smtClean="0"/>
              <a:t>(Slides 6-14)</a:t>
            </a:r>
          </a:p>
          <a:p>
            <a:pPr marL="285750" indent="-285750">
              <a:buFont typeface="Wingdings" panose="05000000000000000000" pitchFamily="2" charset="2"/>
              <a:buChar char="ü"/>
            </a:pPr>
            <a:r>
              <a:rPr lang="en-US" sz="2600" b="1" dirty="0" smtClean="0">
                <a:solidFill>
                  <a:srgbClr val="01A6C7"/>
                </a:solidFill>
              </a:rPr>
              <a:t> Finding Partners </a:t>
            </a:r>
            <a:r>
              <a:rPr lang="en-US" sz="2600" b="1" dirty="0" smtClean="0">
                <a:solidFill>
                  <a:srgbClr val="01A6C7"/>
                </a:solidFill>
                <a:sym typeface="Wingdings" panose="05000000000000000000" pitchFamily="2" charset="2"/>
              </a:rPr>
              <a:t> </a:t>
            </a:r>
            <a:r>
              <a:rPr lang="en-US" sz="2200" dirty="0" smtClean="0">
                <a:sym typeface="Wingdings" panose="05000000000000000000" pitchFamily="2" charset="2"/>
              </a:rPr>
              <a:t>(</a:t>
            </a:r>
            <a:r>
              <a:rPr lang="en-US" sz="2200" dirty="0" smtClean="0"/>
              <a:t>Slides 15-16)</a:t>
            </a:r>
          </a:p>
          <a:p>
            <a:pPr marL="285750" indent="-285750">
              <a:buFont typeface="Wingdings" panose="05000000000000000000" pitchFamily="2" charset="2"/>
              <a:buChar char="ü"/>
            </a:pPr>
            <a:r>
              <a:rPr lang="en-US" sz="2600" b="1" dirty="0" smtClean="0">
                <a:solidFill>
                  <a:srgbClr val="01A6C7"/>
                </a:solidFill>
              </a:rPr>
              <a:t> Activities Supported by School Exchange Partnerships</a:t>
            </a:r>
            <a:endParaRPr lang="en-US" sz="2600" b="1" dirty="0" smtClean="0">
              <a:solidFill>
                <a:srgbClr val="01A6C7"/>
              </a:solidFill>
              <a:sym typeface="Wingdings" panose="05000000000000000000" pitchFamily="2" charset="2"/>
            </a:endParaRPr>
          </a:p>
          <a:p>
            <a:r>
              <a:rPr lang="en-US" sz="2600" b="1" dirty="0">
                <a:solidFill>
                  <a:srgbClr val="01A6C7"/>
                </a:solidFill>
                <a:sym typeface="Wingdings" panose="05000000000000000000" pitchFamily="2" charset="2"/>
              </a:rPr>
              <a:t> </a:t>
            </a:r>
            <a:r>
              <a:rPr lang="en-US" sz="2600" b="1" dirty="0" smtClean="0">
                <a:solidFill>
                  <a:srgbClr val="01A6C7"/>
                </a:solidFill>
                <a:sym typeface="Wingdings" panose="05000000000000000000" pitchFamily="2" charset="2"/>
              </a:rPr>
              <a:t>    </a:t>
            </a:r>
            <a:r>
              <a:rPr lang="en-US" sz="2200" dirty="0" smtClean="0">
                <a:sym typeface="Wingdings" panose="05000000000000000000" pitchFamily="2" charset="2"/>
              </a:rPr>
              <a:t>(</a:t>
            </a:r>
            <a:r>
              <a:rPr lang="en-US" sz="2200" dirty="0" smtClean="0"/>
              <a:t>Slides 17-21)</a:t>
            </a:r>
          </a:p>
          <a:p>
            <a:pPr marL="342900" indent="-342900">
              <a:buFont typeface="Wingdings" panose="05000000000000000000" pitchFamily="2" charset="2"/>
              <a:buChar char="ü"/>
            </a:pPr>
            <a:r>
              <a:rPr lang="en-US" sz="2600" b="1" dirty="0" smtClean="0">
                <a:solidFill>
                  <a:srgbClr val="01A6C7"/>
                </a:solidFill>
              </a:rPr>
              <a:t>Funding Rules </a:t>
            </a:r>
            <a:r>
              <a:rPr lang="en-US" sz="2600" b="1" dirty="0">
                <a:sym typeface="Wingdings" panose="05000000000000000000" pitchFamily="2" charset="2"/>
              </a:rPr>
              <a:t> </a:t>
            </a:r>
            <a:r>
              <a:rPr lang="en-US" sz="2200" dirty="0" smtClean="0">
                <a:sym typeface="Wingdings" panose="05000000000000000000" pitchFamily="2" charset="2"/>
              </a:rPr>
              <a:t>(</a:t>
            </a:r>
            <a:r>
              <a:rPr lang="en-US" sz="2200" dirty="0" smtClean="0"/>
              <a:t>Slides 22-26)</a:t>
            </a:r>
          </a:p>
          <a:p>
            <a:pPr marL="342900" indent="-342900">
              <a:buFont typeface="Wingdings" panose="05000000000000000000" pitchFamily="2" charset="2"/>
              <a:buChar char="ü"/>
              <a:tabLst>
                <a:tab pos="5643563" algn="l"/>
              </a:tabLst>
            </a:pPr>
            <a:r>
              <a:rPr lang="en-US" sz="2600" b="1" dirty="0" smtClean="0">
                <a:solidFill>
                  <a:srgbClr val="01A6C7"/>
                </a:solidFill>
              </a:rPr>
              <a:t>Funding Rules – LTTs</a:t>
            </a:r>
            <a:r>
              <a:rPr lang="en-US" sz="2600" dirty="0"/>
              <a:t> </a:t>
            </a:r>
            <a:r>
              <a:rPr lang="en-US" sz="2600" dirty="0">
                <a:sym typeface="Wingdings" panose="05000000000000000000" pitchFamily="2" charset="2"/>
              </a:rPr>
              <a:t> </a:t>
            </a:r>
            <a:r>
              <a:rPr lang="en-US" sz="2200" dirty="0" smtClean="0">
                <a:sym typeface="Wingdings" panose="05000000000000000000" pitchFamily="2" charset="2"/>
              </a:rPr>
              <a:t>(</a:t>
            </a:r>
            <a:r>
              <a:rPr lang="en-US" sz="2200" dirty="0" smtClean="0"/>
              <a:t>Slides 27-30)</a:t>
            </a:r>
          </a:p>
          <a:p>
            <a:pPr marL="342900" indent="-342900">
              <a:buFontTx/>
              <a:buChar char="-"/>
            </a:pPr>
            <a:endParaRPr lang="en-US" sz="2400" dirty="0" smtClean="0"/>
          </a:p>
          <a:p>
            <a:pPr marL="285750" indent="-285750">
              <a:buFont typeface="Wingdings" panose="05000000000000000000" pitchFamily="2" charset="2"/>
              <a:buChar char="ü"/>
            </a:pPr>
            <a:endParaRPr lang="en-US" sz="2400" dirty="0" smtClean="0"/>
          </a:p>
          <a:p>
            <a:pPr marL="285750" indent="-285750">
              <a:buFont typeface="Wingdings" panose="05000000000000000000" pitchFamily="2" charset="2"/>
              <a:buChar char="ü"/>
            </a:pPr>
            <a:endParaRPr lang="en-US" sz="2400" dirty="0"/>
          </a:p>
        </p:txBody>
      </p:sp>
    </p:spTree>
    <p:extLst>
      <p:ext uri="{BB962C8B-B14F-4D97-AF65-F5344CB8AC3E}">
        <p14:creationId xmlns:p14="http://schemas.microsoft.com/office/powerpoint/2010/main" val="1364764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504" y="188640"/>
            <a:ext cx="8783852" cy="973027"/>
          </a:xfrm>
          <a:prstGeom prst="rect">
            <a:avLst/>
          </a:prstGeom>
        </p:spPr>
        <p:txBody>
          <a:bodyPr vert="horz" lIns="91440" tIns="45720" rIns="91440" bIns="45720" rtlCol="0" anchor="ctr">
            <a:noAutofit/>
          </a:bodyPr>
          <a:lstStyle/>
          <a:p>
            <a:pPr algn="ctr">
              <a:spcBef>
                <a:spcPct val="0"/>
              </a:spcBef>
              <a:defRPr/>
            </a:pPr>
            <a:r>
              <a:rPr lang="en-GB" sz="3600" b="1" dirty="0">
                <a:solidFill>
                  <a:srgbClr val="01A6C7"/>
                </a:solidFill>
              </a:rPr>
              <a:t>Activities Supported by SE Partnerships </a:t>
            </a:r>
            <a:r>
              <a:rPr lang="en-GB" sz="3600" b="1" dirty="0" smtClean="0">
                <a:solidFill>
                  <a:srgbClr val="01A6C7"/>
                </a:solidFill>
              </a:rPr>
              <a:t>(4/5</a:t>
            </a:r>
            <a:r>
              <a:rPr lang="en-GB" sz="3600" b="1" dirty="0">
                <a:solidFill>
                  <a:srgbClr val="01A6C7"/>
                </a:solidFill>
              </a:rPr>
              <a:t>)</a:t>
            </a:r>
          </a:p>
          <a:p>
            <a:pPr algn="ctr">
              <a:spcBef>
                <a:spcPct val="0"/>
              </a:spcBef>
              <a:defRPr/>
            </a:pPr>
            <a:r>
              <a:rPr lang="en-GB" sz="3000" b="1" dirty="0">
                <a:solidFill>
                  <a:schemeClr val="bg1">
                    <a:lumMod val="50000"/>
                  </a:schemeClr>
                </a:solidFill>
              </a:rPr>
              <a:t>LTTs for </a:t>
            </a:r>
            <a:r>
              <a:rPr lang="en-GB" sz="3000" b="1" dirty="0" smtClean="0">
                <a:solidFill>
                  <a:schemeClr val="bg1">
                    <a:lumMod val="50000"/>
                  </a:schemeClr>
                </a:solidFill>
              </a:rPr>
              <a:t>Staff</a:t>
            </a:r>
            <a:endParaRPr lang="en-GB" sz="3000" b="1" dirty="0">
              <a:solidFill>
                <a:schemeClr val="bg1">
                  <a:lumMod val="50000"/>
                </a:schemeClr>
              </a:solidFill>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0" y="1372580"/>
            <a:ext cx="8891356" cy="4697287"/>
          </a:xfrm>
          <a:prstGeom prst="rect">
            <a:avLst/>
          </a:prstGeom>
        </p:spPr>
        <p:txBody>
          <a:bodyPr/>
          <a:lstStyle/>
          <a:p>
            <a:pPr marL="342900" indent="-342900" algn="just">
              <a:spcBef>
                <a:spcPct val="20000"/>
              </a:spcBef>
              <a:buFont typeface="Wingdings" panose="05000000000000000000" pitchFamily="2" charset="2"/>
              <a:buChar char="ü"/>
              <a:defRPr/>
            </a:pPr>
            <a:r>
              <a:rPr lang="en-US" sz="2400" b="1" i="1" dirty="0" smtClean="0">
                <a:solidFill>
                  <a:schemeClr val="tx1">
                    <a:lumMod val="75000"/>
                    <a:lumOff val="25000"/>
                  </a:schemeClr>
                </a:solidFill>
              </a:rPr>
              <a:t>Short-term joint staff training events</a:t>
            </a:r>
            <a:r>
              <a:rPr lang="en-US" sz="2400" i="1" dirty="0" smtClean="0">
                <a:solidFill>
                  <a:schemeClr val="tx1">
                    <a:lumMod val="75000"/>
                    <a:lumOff val="25000"/>
                  </a:schemeClr>
                </a:solidFill>
              </a:rPr>
              <a:t>:</a:t>
            </a:r>
          </a:p>
          <a:p>
            <a:pPr algn="just">
              <a:spcBef>
                <a:spcPct val="20000"/>
              </a:spcBef>
              <a:defRPr/>
            </a:pPr>
            <a:endParaRPr lang="en-US" sz="2400" i="1"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i="1" u="sng" dirty="0" smtClean="0">
                <a:solidFill>
                  <a:schemeClr val="tx1">
                    <a:lumMod val="75000"/>
                    <a:lumOff val="25000"/>
                  </a:schemeClr>
                </a:solidFill>
              </a:rPr>
              <a:t>Duration</a:t>
            </a:r>
            <a:r>
              <a:rPr lang="en-US" sz="2400" i="1" dirty="0" smtClean="0">
                <a:solidFill>
                  <a:schemeClr val="tx1">
                    <a:lumMod val="75000"/>
                    <a:lumOff val="25000"/>
                  </a:schemeClr>
                </a:solidFill>
              </a:rPr>
              <a:t>: </a:t>
            </a:r>
            <a:r>
              <a:rPr lang="en-US" sz="2400" b="1" i="1" dirty="0" smtClean="0">
                <a:solidFill>
                  <a:srgbClr val="01A6C7"/>
                </a:solidFill>
              </a:rPr>
              <a:t>3 days to 2 months</a:t>
            </a:r>
          </a:p>
          <a:p>
            <a:pPr algn="just">
              <a:defRPr/>
            </a:pPr>
            <a:endParaRPr lang="en-US" sz="2400" i="1" dirty="0" smtClean="0">
              <a:solidFill>
                <a:schemeClr val="tx1">
                  <a:lumMod val="75000"/>
                  <a:lumOff val="25000"/>
                </a:schemeClr>
              </a:solidFill>
            </a:endParaRPr>
          </a:p>
          <a:p>
            <a:pPr marL="342900" indent="-342900" algn="just">
              <a:buFont typeface="Wingdings" panose="05000000000000000000" pitchFamily="2" charset="2"/>
              <a:buChar char="§"/>
              <a:defRPr/>
            </a:pPr>
            <a:r>
              <a:rPr lang="en-US" sz="2400" i="1" u="sng" dirty="0" smtClean="0">
                <a:solidFill>
                  <a:schemeClr val="tx1">
                    <a:lumMod val="75000"/>
                    <a:lumOff val="25000"/>
                  </a:schemeClr>
                </a:solidFill>
              </a:rPr>
              <a:t>Description</a:t>
            </a:r>
            <a:r>
              <a:rPr lang="en-US" sz="2400" i="1" dirty="0" smtClean="0">
                <a:solidFill>
                  <a:schemeClr val="tx1">
                    <a:lumMod val="75000"/>
                    <a:lumOff val="25000"/>
                  </a:schemeClr>
                </a:solidFill>
              </a:rPr>
              <a:t>: Participating organizations in the Strategic Partnership may organize </a:t>
            </a:r>
            <a:r>
              <a:rPr lang="en-US" sz="2400" b="1" i="1" dirty="0" smtClean="0">
                <a:solidFill>
                  <a:srgbClr val="01A6C7"/>
                </a:solidFill>
              </a:rPr>
              <a:t>short training events for teaching and non-teaching staff</a:t>
            </a:r>
            <a:r>
              <a:rPr lang="en-US" sz="2400" i="1" dirty="0" smtClean="0">
                <a:solidFill>
                  <a:schemeClr val="tx1">
                    <a:lumMod val="75000"/>
                    <a:lumOff val="25000"/>
                  </a:schemeClr>
                </a:solidFill>
              </a:rPr>
              <a:t> linked to the topic or scope of the Partnership. They can have various formats, i.e. </a:t>
            </a:r>
            <a:r>
              <a:rPr lang="en-US" sz="2400" b="1" i="1" dirty="0" smtClean="0">
                <a:solidFill>
                  <a:srgbClr val="01A6C7"/>
                </a:solidFill>
              </a:rPr>
              <a:t>study visits </a:t>
            </a:r>
            <a:r>
              <a:rPr lang="en-US" sz="2400" i="1" dirty="0" smtClean="0">
                <a:solidFill>
                  <a:schemeClr val="tx1">
                    <a:lumMod val="75000"/>
                    <a:lumOff val="25000"/>
                  </a:schemeClr>
                </a:solidFill>
              </a:rPr>
              <a:t>(combining on-site visits to relevant organizations), </a:t>
            </a:r>
            <a:r>
              <a:rPr lang="en-US" sz="2400" b="1" i="1" dirty="0" smtClean="0">
                <a:solidFill>
                  <a:srgbClr val="01A6C7"/>
                </a:solidFill>
              </a:rPr>
              <a:t>presentations, discussion workshops</a:t>
            </a:r>
            <a:r>
              <a:rPr lang="en-US" sz="2400" i="1" dirty="0" smtClean="0">
                <a:solidFill>
                  <a:schemeClr val="tx1">
                    <a:lumMod val="75000"/>
                    <a:lumOff val="25000"/>
                  </a:schemeClr>
                </a:solidFill>
              </a:rPr>
              <a:t>, etc.</a:t>
            </a:r>
            <a:r>
              <a:rPr lang="en-US" sz="2000" i="1" dirty="0">
                <a:solidFill>
                  <a:schemeClr val="tx1">
                    <a:lumMod val="75000"/>
                    <a:lumOff val="25000"/>
                  </a:schemeClr>
                </a:solidFill>
              </a:rPr>
              <a:t> </a:t>
            </a:r>
            <a:r>
              <a:rPr lang="en-US" sz="2400" i="1" dirty="0">
                <a:solidFill>
                  <a:schemeClr val="tx1">
                    <a:lumMod val="75000"/>
                    <a:lumOff val="25000"/>
                  </a:schemeClr>
                </a:solidFill>
              </a:rPr>
              <a:t>A </a:t>
            </a:r>
            <a:r>
              <a:rPr lang="en-US" sz="2400" i="1" dirty="0" smtClean="0">
                <a:solidFill>
                  <a:schemeClr val="tx1">
                    <a:lumMod val="75000"/>
                    <a:lumOff val="25000"/>
                  </a:schemeClr>
                </a:solidFill>
              </a:rPr>
              <a:t>balance </a:t>
            </a:r>
            <a:r>
              <a:rPr lang="en-US" sz="2400" i="1" dirty="0">
                <a:solidFill>
                  <a:schemeClr val="tx1">
                    <a:lumMod val="75000"/>
                    <a:lumOff val="25000"/>
                  </a:schemeClr>
                </a:solidFill>
              </a:rPr>
              <a:t>should be kept </a:t>
            </a:r>
            <a:r>
              <a:rPr lang="en-US" sz="2400" i="1" dirty="0" smtClean="0">
                <a:solidFill>
                  <a:schemeClr val="tx1">
                    <a:lumMod val="75000"/>
                    <a:lumOff val="25000"/>
                  </a:schemeClr>
                </a:solidFill>
              </a:rPr>
              <a:t>between </a:t>
            </a:r>
            <a:r>
              <a:rPr lang="en-US" sz="2400" i="1" dirty="0">
                <a:solidFill>
                  <a:schemeClr val="tx1">
                    <a:lumMod val="75000"/>
                    <a:lumOff val="25000"/>
                  </a:schemeClr>
                </a:solidFill>
              </a:rPr>
              <a:t>the participation of </a:t>
            </a:r>
            <a:endParaRPr lang="en-US" sz="2400" i="1" dirty="0" smtClean="0">
              <a:solidFill>
                <a:schemeClr val="tx1">
                  <a:lumMod val="75000"/>
                  <a:lumOff val="25000"/>
                </a:schemeClr>
              </a:solidFill>
            </a:endParaRPr>
          </a:p>
          <a:p>
            <a:pPr algn="just">
              <a:defRPr/>
            </a:pPr>
            <a:r>
              <a:rPr lang="en-US" sz="2400" i="1" dirty="0">
                <a:solidFill>
                  <a:schemeClr val="tx1">
                    <a:lumMod val="75000"/>
                    <a:lumOff val="25000"/>
                  </a:schemeClr>
                </a:solidFill>
              </a:rPr>
              <a:t> </a:t>
            </a:r>
            <a:r>
              <a:rPr lang="en-US" sz="2400" i="1" dirty="0" smtClean="0">
                <a:solidFill>
                  <a:schemeClr val="tx1">
                    <a:lumMod val="75000"/>
                    <a:lumOff val="25000"/>
                  </a:schemeClr>
                </a:solidFill>
              </a:rPr>
              <a:t>    national </a:t>
            </a:r>
            <a:r>
              <a:rPr lang="en-US" sz="2400" i="1" dirty="0">
                <a:solidFill>
                  <a:schemeClr val="tx1">
                    <a:lumMod val="75000"/>
                    <a:lumOff val="25000"/>
                  </a:schemeClr>
                </a:solidFill>
              </a:rPr>
              <a:t>and </a:t>
            </a:r>
            <a:r>
              <a:rPr lang="en-US" sz="2400" i="1" dirty="0" smtClean="0">
                <a:solidFill>
                  <a:schemeClr val="tx1">
                    <a:lumMod val="75000"/>
                    <a:lumOff val="25000"/>
                  </a:schemeClr>
                </a:solidFill>
              </a:rPr>
              <a:t>transnational </a:t>
            </a:r>
            <a:r>
              <a:rPr lang="en-US" sz="2400" i="1" dirty="0">
                <a:solidFill>
                  <a:schemeClr val="tx1">
                    <a:lumMod val="75000"/>
                    <a:lumOff val="25000"/>
                  </a:schemeClr>
                </a:solidFill>
              </a:rPr>
              <a:t>participants. </a:t>
            </a: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2757361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endParaRPr lang="en-GB" sz="2800" b="1" dirty="0">
              <a:solidFill>
                <a:srgbClr val="01A6C7"/>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556792"/>
            <a:ext cx="7992888" cy="4149762"/>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179512" y="1556791"/>
            <a:ext cx="8677404" cy="4553271"/>
          </a:xfrm>
          <a:prstGeom prst="rect">
            <a:avLst/>
          </a:prstGeom>
        </p:spPr>
        <p:txBody>
          <a:bodyPr/>
          <a:lstStyle/>
          <a:p>
            <a:pPr marL="342900" indent="-342900" algn="just">
              <a:spcBef>
                <a:spcPct val="20000"/>
              </a:spcBef>
              <a:buFont typeface="Wingdings" panose="05000000000000000000" pitchFamily="2" charset="2"/>
              <a:buChar char="ü"/>
              <a:defRPr/>
            </a:pPr>
            <a:r>
              <a:rPr lang="en-US" sz="2400" b="1" i="1" dirty="0" smtClean="0">
                <a:solidFill>
                  <a:schemeClr val="tx1">
                    <a:lumMod val="75000"/>
                    <a:lumOff val="25000"/>
                  </a:schemeClr>
                </a:solidFill>
              </a:rPr>
              <a:t>Long-term teaching or training assignments</a:t>
            </a:r>
            <a:r>
              <a:rPr lang="en-US" sz="2400" i="1" dirty="0" smtClean="0">
                <a:solidFill>
                  <a:schemeClr val="tx1">
                    <a:lumMod val="75000"/>
                    <a:lumOff val="25000"/>
                  </a:schemeClr>
                </a:solidFill>
              </a:rPr>
              <a:t>:</a:t>
            </a:r>
          </a:p>
          <a:p>
            <a:pPr algn="just">
              <a:spcBef>
                <a:spcPts val="200"/>
              </a:spcBef>
              <a:defRPr/>
            </a:pPr>
            <a:endParaRPr lang="en-US" sz="2400" i="1"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i="1" u="sng" dirty="0" smtClean="0">
                <a:solidFill>
                  <a:schemeClr val="tx1">
                    <a:lumMod val="75000"/>
                    <a:lumOff val="25000"/>
                  </a:schemeClr>
                </a:solidFill>
              </a:rPr>
              <a:t>Duration</a:t>
            </a:r>
            <a:r>
              <a:rPr lang="en-US" sz="2400" i="1" dirty="0" smtClean="0">
                <a:solidFill>
                  <a:schemeClr val="tx1">
                    <a:lumMod val="75000"/>
                    <a:lumOff val="25000"/>
                  </a:schemeClr>
                </a:solidFill>
              </a:rPr>
              <a:t>: </a:t>
            </a:r>
            <a:r>
              <a:rPr lang="en-US" sz="2400" b="1" i="1" dirty="0" smtClean="0">
                <a:solidFill>
                  <a:srgbClr val="01A6C7"/>
                </a:solidFill>
              </a:rPr>
              <a:t>2 to 12 months</a:t>
            </a:r>
          </a:p>
          <a:p>
            <a:pPr algn="just">
              <a:lnSpc>
                <a:spcPts val="1000"/>
              </a:lnSpc>
              <a:spcBef>
                <a:spcPts val="600"/>
              </a:spcBef>
              <a:defRPr/>
            </a:pPr>
            <a:endParaRPr lang="en-US" sz="2400" i="1" dirty="0" smtClean="0">
              <a:solidFill>
                <a:schemeClr val="tx1">
                  <a:lumMod val="75000"/>
                  <a:lumOff val="25000"/>
                </a:schemeClr>
              </a:solidFill>
            </a:endParaRPr>
          </a:p>
          <a:p>
            <a:pPr marL="342900" indent="-342900" algn="just">
              <a:buFont typeface="Wingdings" panose="05000000000000000000" pitchFamily="2" charset="2"/>
              <a:buChar char="§"/>
              <a:defRPr/>
            </a:pPr>
            <a:r>
              <a:rPr lang="en-US" sz="2400" i="1" u="sng" dirty="0" smtClean="0">
                <a:solidFill>
                  <a:schemeClr val="tx1">
                    <a:lumMod val="75000"/>
                    <a:lumOff val="25000"/>
                  </a:schemeClr>
                </a:solidFill>
              </a:rPr>
              <a:t>Description</a:t>
            </a:r>
            <a:r>
              <a:rPr lang="en-US" sz="2400" i="1" dirty="0" smtClean="0">
                <a:solidFill>
                  <a:schemeClr val="tx1">
                    <a:lumMod val="75000"/>
                    <a:lumOff val="25000"/>
                  </a:schemeClr>
                </a:solidFill>
              </a:rPr>
              <a:t>: This activity allows teachers and other educational staff, working in a school participating in the Strategic Partnership, to </a:t>
            </a:r>
            <a:r>
              <a:rPr lang="en-US" sz="2400" b="1" i="1" dirty="0" smtClean="0">
                <a:solidFill>
                  <a:srgbClr val="01A6C7"/>
                </a:solidFill>
              </a:rPr>
              <a:t>undertake an assignment abroad, by teaching </a:t>
            </a:r>
            <a:r>
              <a:rPr lang="en-US" sz="2400" b="1" i="1" dirty="0">
                <a:solidFill>
                  <a:srgbClr val="01A6C7"/>
                </a:solidFill>
              </a:rPr>
              <a:t>or engaging in professional </a:t>
            </a:r>
            <a:r>
              <a:rPr lang="en-US" sz="2400" b="1" i="1" dirty="0" smtClean="0">
                <a:solidFill>
                  <a:srgbClr val="01A6C7"/>
                </a:solidFill>
              </a:rPr>
              <a:t>activities</a:t>
            </a:r>
            <a:r>
              <a:rPr lang="en-US" sz="2200" b="1" dirty="0" smtClean="0">
                <a:solidFill>
                  <a:srgbClr val="01A6C7"/>
                </a:solidFill>
              </a:rPr>
              <a:t> </a:t>
            </a:r>
            <a:r>
              <a:rPr lang="en-US" sz="2400" b="1" i="1" dirty="0" smtClean="0">
                <a:solidFill>
                  <a:srgbClr val="01A6C7"/>
                </a:solidFill>
              </a:rPr>
              <a:t>in another partner school</a:t>
            </a:r>
            <a:r>
              <a:rPr lang="en-US" sz="2400" i="1" dirty="0" smtClean="0">
                <a:solidFill>
                  <a:schemeClr val="tx1">
                    <a:lumMod val="75000"/>
                    <a:lumOff val="25000"/>
                  </a:schemeClr>
                </a:solidFill>
              </a:rPr>
              <a:t>. The activity can also take the form of a job-shadowing/an observation period abroad and allows staff to develop </a:t>
            </a:r>
          </a:p>
          <a:p>
            <a:pPr algn="just">
              <a:defRPr/>
            </a:pPr>
            <a:r>
              <a:rPr lang="en-US" sz="2400" i="1" dirty="0">
                <a:solidFill>
                  <a:schemeClr val="tx1">
                    <a:lumMod val="75000"/>
                    <a:lumOff val="25000"/>
                  </a:schemeClr>
                </a:solidFill>
              </a:rPr>
              <a:t> </a:t>
            </a:r>
            <a:r>
              <a:rPr lang="en-US" sz="2400" i="1" dirty="0" smtClean="0">
                <a:solidFill>
                  <a:schemeClr val="tx1">
                    <a:lumMod val="75000"/>
                    <a:lumOff val="25000"/>
                  </a:schemeClr>
                </a:solidFill>
              </a:rPr>
              <a:t>    their understanding of European education and training </a:t>
            </a:r>
          </a:p>
          <a:p>
            <a:pPr algn="just">
              <a:defRPr/>
            </a:pPr>
            <a:r>
              <a:rPr lang="en-US" sz="2400" i="1" dirty="0">
                <a:solidFill>
                  <a:schemeClr val="tx1">
                    <a:lumMod val="75000"/>
                    <a:lumOff val="25000"/>
                  </a:schemeClr>
                </a:solidFill>
              </a:rPr>
              <a:t> </a:t>
            </a:r>
            <a:r>
              <a:rPr lang="en-US" sz="2400" i="1" dirty="0" smtClean="0">
                <a:solidFill>
                  <a:schemeClr val="tx1">
                    <a:lumMod val="75000"/>
                    <a:lumOff val="25000"/>
                  </a:schemeClr>
                </a:solidFill>
              </a:rPr>
              <a:t>    systems and share methods and practices.</a:t>
            </a: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
        <p:nvSpPr>
          <p:cNvPr id="10" name="Rectangle 9"/>
          <p:cNvSpPr/>
          <p:nvPr/>
        </p:nvSpPr>
        <p:spPr>
          <a:xfrm>
            <a:off x="0" y="398275"/>
            <a:ext cx="9043756" cy="1107996"/>
          </a:xfrm>
          <a:prstGeom prst="rect">
            <a:avLst/>
          </a:prstGeom>
        </p:spPr>
        <p:txBody>
          <a:bodyPr wrap="square">
            <a:spAutoFit/>
          </a:bodyPr>
          <a:lstStyle/>
          <a:p>
            <a:pPr algn="ctr">
              <a:spcBef>
                <a:spcPct val="0"/>
              </a:spcBef>
              <a:defRPr/>
            </a:pPr>
            <a:r>
              <a:rPr lang="en-GB" sz="3600" b="1" dirty="0">
                <a:solidFill>
                  <a:srgbClr val="01A6C7"/>
                </a:solidFill>
              </a:rPr>
              <a:t>Activities Supported by SE Partnerships </a:t>
            </a:r>
            <a:r>
              <a:rPr lang="en-GB" sz="3600" b="1" dirty="0" smtClean="0">
                <a:solidFill>
                  <a:srgbClr val="01A6C7"/>
                </a:solidFill>
              </a:rPr>
              <a:t>(5/5</a:t>
            </a:r>
            <a:r>
              <a:rPr lang="en-GB" sz="3600" b="1" dirty="0">
                <a:solidFill>
                  <a:srgbClr val="01A6C7"/>
                </a:solidFill>
              </a:rPr>
              <a:t>)</a:t>
            </a:r>
            <a:endParaRPr lang="en-GB" b="1" dirty="0">
              <a:solidFill>
                <a:srgbClr val="01A6C7"/>
              </a:solidFill>
            </a:endParaRPr>
          </a:p>
          <a:p>
            <a:pPr algn="ctr">
              <a:spcBef>
                <a:spcPct val="0"/>
              </a:spcBef>
              <a:defRPr/>
            </a:pPr>
            <a:r>
              <a:rPr lang="en-GB" sz="3000" b="1" dirty="0">
                <a:solidFill>
                  <a:schemeClr val="bg1">
                    <a:lumMod val="50000"/>
                  </a:schemeClr>
                </a:solidFill>
              </a:rPr>
              <a:t>LTTs for Staff</a:t>
            </a:r>
          </a:p>
        </p:txBody>
      </p:sp>
    </p:spTree>
    <p:extLst>
      <p:ext uri="{BB962C8B-B14F-4D97-AF65-F5344CB8AC3E}">
        <p14:creationId xmlns:p14="http://schemas.microsoft.com/office/powerpoint/2010/main" val="34791020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endParaRPr lang="en-US" sz="3600" b="1" dirty="0" smtClean="0">
              <a:solidFill>
                <a:srgbClr val="01A6C7"/>
              </a:solidFill>
              <a:ea typeface="+mj-ea"/>
              <a:cs typeface="+mj-cs"/>
            </a:endParaRPr>
          </a:p>
          <a:p>
            <a:pPr algn="ctr">
              <a:spcBef>
                <a:spcPct val="0"/>
              </a:spcBef>
              <a:defRPr/>
            </a:pPr>
            <a:r>
              <a:rPr lang="en-US" sz="3600" b="1" dirty="0" smtClean="0">
                <a:solidFill>
                  <a:srgbClr val="01A6C7"/>
                </a:solidFill>
                <a:ea typeface="+mj-ea"/>
                <a:cs typeface="+mj-cs"/>
              </a:rPr>
              <a:t>Funding Rules (1/5)</a:t>
            </a:r>
          </a:p>
          <a:p>
            <a:pPr algn="ctr">
              <a:spcBef>
                <a:spcPct val="0"/>
              </a:spcBef>
              <a:defRPr/>
            </a:pPr>
            <a:r>
              <a:rPr lang="en-GB" sz="3000" b="1" dirty="0" smtClean="0">
                <a:solidFill>
                  <a:schemeClr val="bg1">
                    <a:lumMod val="50000"/>
                  </a:schemeClr>
                </a:solidFill>
                <a:ea typeface="+mj-ea"/>
                <a:cs typeface="+mj-cs"/>
              </a:rPr>
              <a:t>Maximum grant</a:t>
            </a: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556792"/>
            <a:ext cx="7992888" cy="4149762"/>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179512" y="2060848"/>
            <a:ext cx="8677404" cy="4049214"/>
          </a:xfrm>
          <a:prstGeom prst="rect">
            <a:avLst/>
          </a:prstGeom>
        </p:spPr>
        <p:txBody>
          <a:bodyPr/>
          <a:lstStyle/>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The maximum grant awarded for a School Exchange Partnership is 16500 per year and per participating school (excluding Special Needs Support and Exceptional costs for expensive travel, for which the grant awarded is based on real costs)</a:t>
            </a:r>
          </a:p>
          <a:p>
            <a:pPr algn="just">
              <a:spcBef>
                <a:spcPct val="20000"/>
              </a:spcBef>
              <a:defRPr/>
            </a:pPr>
            <a:endParaRPr lang="en-US" sz="2400" i="1" dirty="0">
              <a:solidFill>
                <a:schemeClr val="tx1">
                  <a:lumMod val="75000"/>
                  <a:lumOff val="25000"/>
                </a:schemeClr>
              </a:solidFill>
            </a:endParaRPr>
          </a:p>
          <a:p>
            <a:pPr algn="just">
              <a:spcBef>
                <a:spcPct val="20000"/>
              </a:spcBef>
              <a:defRPr/>
            </a:pPr>
            <a:r>
              <a:rPr lang="en-US" sz="2400" i="1" dirty="0" smtClean="0">
                <a:solidFill>
                  <a:schemeClr val="tx1">
                    <a:lumMod val="75000"/>
                    <a:lumOff val="25000"/>
                  </a:schemeClr>
                </a:solidFill>
              </a:rPr>
              <a:t>! ! The beneficiaries can use-up the total EU grant received for their project in the most flexible way, throughout its duration and according to their work plan</a:t>
            </a: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3335757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3311" y="128262"/>
            <a:ext cx="8064896" cy="612986"/>
          </a:xfrm>
          <a:prstGeom prst="rect">
            <a:avLst/>
          </a:prstGeom>
        </p:spPr>
        <p:txBody>
          <a:bodyPr vert="horz" lIns="91440" tIns="45720" rIns="91440" bIns="45720" rtlCol="0" anchor="ctr">
            <a:noAutofit/>
          </a:bodyPr>
          <a:lstStyle/>
          <a:p>
            <a:pPr algn="ctr">
              <a:spcBef>
                <a:spcPct val="0"/>
              </a:spcBef>
              <a:defRPr/>
            </a:pPr>
            <a:endParaRPr lang="en-US" sz="3600" b="1" dirty="0" smtClean="0">
              <a:solidFill>
                <a:srgbClr val="01A6C7"/>
              </a:solidFill>
              <a:ea typeface="+mj-ea"/>
              <a:cs typeface="+mj-cs"/>
            </a:endParaRPr>
          </a:p>
          <a:p>
            <a:pPr algn="ctr">
              <a:spcBef>
                <a:spcPct val="0"/>
              </a:spcBef>
              <a:defRPr/>
            </a:pPr>
            <a:r>
              <a:rPr lang="en-US" sz="3600" b="1" dirty="0" smtClean="0">
                <a:solidFill>
                  <a:srgbClr val="01A6C7"/>
                </a:solidFill>
                <a:ea typeface="+mj-ea"/>
                <a:cs typeface="+mj-cs"/>
              </a:rPr>
              <a:t>Funding Rules (2/5)</a:t>
            </a:r>
          </a:p>
          <a:p>
            <a:pPr algn="ctr">
              <a:spcBef>
                <a:spcPct val="0"/>
              </a:spcBef>
              <a:defRPr/>
            </a:pPr>
            <a:r>
              <a:rPr lang="en-US" sz="3000" b="1" dirty="0" smtClean="0">
                <a:solidFill>
                  <a:schemeClr val="bg1">
                    <a:lumMod val="50000"/>
                  </a:schemeClr>
                </a:solidFill>
                <a:ea typeface="+mj-ea"/>
                <a:cs typeface="+mj-cs"/>
              </a:rPr>
              <a:t>Budget Headings</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2339752" y="1562920"/>
            <a:ext cx="9443725" cy="4596257"/>
          </a:xfrm>
          <a:prstGeom prst="rect">
            <a:avLst/>
          </a:prstGeom>
        </p:spPr>
        <p:txBody>
          <a:bodyPr/>
          <a:lstStyle/>
          <a:p>
            <a:pPr marL="800100" lvl="1"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987419"/>
            <a:ext cx="8677404" cy="3747260"/>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06030"/>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19" name="AutoShape 2"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lowchart: Decision 19"/>
          <p:cNvSpPr/>
          <p:nvPr/>
        </p:nvSpPr>
        <p:spPr>
          <a:xfrm>
            <a:off x="2484538" y="1412778"/>
            <a:ext cx="4041347" cy="2225800"/>
          </a:xfrm>
          <a:prstGeom prst="flowChartDecision">
            <a:avLst/>
          </a:prstGeom>
          <a:solidFill>
            <a:srgbClr val="20BAA8"/>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20376A"/>
                </a:solidFill>
              </a:rPr>
              <a:t>Project Management and Implementation</a:t>
            </a:r>
          </a:p>
          <a:p>
            <a:pPr algn="ctr"/>
            <a:r>
              <a:rPr lang="en-US" dirty="0" smtClean="0">
                <a:solidFill>
                  <a:srgbClr val="20376A"/>
                </a:solidFill>
              </a:rPr>
              <a:t>Unit Cost</a:t>
            </a:r>
            <a:endParaRPr lang="en-US" dirty="0">
              <a:solidFill>
                <a:srgbClr val="20376A"/>
              </a:solidFill>
            </a:endParaRPr>
          </a:p>
        </p:txBody>
      </p:sp>
      <p:sp>
        <p:nvSpPr>
          <p:cNvPr id="21" name="Flowchart: Decision 20"/>
          <p:cNvSpPr/>
          <p:nvPr/>
        </p:nvSpPr>
        <p:spPr>
          <a:xfrm>
            <a:off x="593668" y="2525678"/>
            <a:ext cx="3838539" cy="2134074"/>
          </a:xfrm>
          <a:prstGeom prst="flowChartDecision">
            <a:avLst/>
          </a:prstGeom>
          <a:solidFill>
            <a:srgbClr val="17D3CF"/>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Exceptional Costs</a:t>
            </a:r>
          </a:p>
          <a:p>
            <a:pPr algn="ctr"/>
            <a:r>
              <a:rPr lang="en-US" dirty="0" smtClean="0"/>
              <a:t>Real Cost</a:t>
            </a:r>
            <a:endParaRPr lang="en-US" dirty="0"/>
          </a:p>
        </p:txBody>
      </p:sp>
      <p:sp>
        <p:nvSpPr>
          <p:cNvPr id="22" name="Flowchart: Decision 21"/>
          <p:cNvSpPr/>
          <p:nvPr/>
        </p:nvSpPr>
        <p:spPr>
          <a:xfrm>
            <a:off x="2470937" y="3588770"/>
            <a:ext cx="4054947" cy="2141964"/>
          </a:xfrm>
          <a:prstGeom prst="flowChartDecision">
            <a:avLst/>
          </a:prstGeom>
          <a:solidFill>
            <a:srgbClr val="D2FEF5"/>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20376A"/>
                </a:solidFill>
              </a:rPr>
              <a:t>Special Needs Support</a:t>
            </a:r>
          </a:p>
          <a:p>
            <a:pPr algn="ctr"/>
            <a:r>
              <a:rPr lang="en-US" dirty="0" smtClean="0">
                <a:solidFill>
                  <a:srgbClr val="20376A"/>
                </a:solidFill>
              </a:rPr>
              <a:t>Real Cost</a:t>
            </a:r>
            <a:endParaRPr lang="en-US" dirty="0">
              <a:solidFill>
                <a:srgbClr val="20376A"/>
              </a:solidFill>
            </a:endParaRPr>
          </a:p>
        </p:txBody>
      </p:sp>
      <p:sp>
        <p:nvSpPr>
          <p:cNvPr id="23" name="Flowchart: Decision 22"/>
          <p:cNvSpPr/>
          <p:nvPr/>
        </p:nvSpPr>
        <p:spPr>
          <a:xfrm>
            <a:off x="4433738" y="2520118"/>
            <a:ext cx="4184295" cy="2145193"/>
          </a:xfrm>
          <a:prstGeom prst="flowChartDecision">
            <a:avLst/>
          </a:prstGeom>
          <a:solidFill>
            <a:srgbClr val="01C9F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Learning/</a:t>
            </a:r>
          </a:p>
          <a:p>
            <a:pPr algn="ctr"/>
            <a:r>
              <a:rPr lang="en-US" dirty="0" smtClean="0"/>
              <a:t>Teaching/Training Activities</a:t>
            </a:r>
          </a:p>
          <a:p>
            <a:pPr algn="ctr"/>
            <a:r>
              <a:rPr lang="en-US" dirty="0" smtClean="0"/>
              <a:t>Unit Cost</a:t>
            </a:r>
            <a:endParaRPr lang="en-US" dirty="0"/>
          </a:p>
        </p:txBody>
      </p:sp>
    </p:spTree>
    <p:extLst>
      <p:ext uri="{BB962C8B-B14F-4D97-AF65-F5344CB8AC3E}">
        <p14:creationId xmlns:p14="http://schemas.microsoft.com/office/powerpoint/2010/main" val="1047290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lowchart: Alternate Process 32"/>
          <p:cNvSpPr/>
          <p:nvPr/>
        </p:nvSpPr>
        <p:spPr>
          <a:xfrm>
            <a:off x="1115616" y="4941168"/>
            <a:ext cx="6266534" cy="1151045"/>
          </a:xfrm>
          <a:prstGeom prst="flowChartAlternateProcess">
            <a:avLst/>
          </a:prstGeom>
          <a:solidFill>
            <a:srgbClr val="01AED1"/>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txBox="1">
            <a:spLocks/>
          </p:cNvSpPr>
          <p:nvPr/>
        </p:nvSpPr>
        <p:spPr>
          <a:xfrm>
            <a:off x="521660" y="326430"/>
            <a:ext cx="8064896" cy="792088"/>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Funding Rules (3/5)</a:t>
            </a:r>
          </a:p>
          <a:p>
            <a:pPr algn="ctr">
              <a:spcBef>
                <a:spcPct val="0"/>
              </a:spcBef>
              <a:defRPr/>
            </a:pPr>
            <a:r>
              <a:rPr lang="en-US" sz="3000" b="1" dirty="0" smtClean="0">
                <a:solidFill>
                  <a:schemeClr val="bg1">
                    <a:lumMod val="50000"/>
                  </a:schemeClr>
                </a:solidFill>
                <a:ea typeface="+mj-ea"/>
                <a:cs typeface="+mj-cs"/>
              </a:rPr>
              <a:t>Project Management and Implementation</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26976"/>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628800"/>
            <a:ext cx="8677404" cy="4680520"/>
          </a:xfrm>
          <a:prstGeom prst="rect">
            <a:avLst/>
          </a:prstGeom>
        </p:spPr>
        <p:txBody>
          <a:bodyPr/>
          <a:lstStyle/>
          <a:p>
            <a:pPr marL="342900" indent="-342900" algn="just">
              <a:spcBef>
                <a:spcPct val="20000"/>
              </a:spcBef>
              <a:buFont typeface="Wingdings" panose="05000000000000000000" pitchFamily="2" charset="2"/>
              <a:buChar char="ü"/>
              <a:defRPr/>
            </a:pPr>
            <a:r>
              <a:rPr lang="en-US" sz="2100" b="1" i="1" dirty="0" smtClean="0">
                <a:solidFill>
                  <a:schemeClr val="tx1">
                    <a:lumMod val="75000"/>
                    <a:lumOff val="25000"/>
                  </a:schemeClr>
                </a:solidFill>
              </a:rPr>
              <a:t>Project Management and Implementation (Maximum=1750 per month)</a:t>
            </a:r>
          </a:p>
          <a:p>
            <a:pPr algn="just">
              <a:spcBef>
                <a:spcPct val="20000"/>
              </a:spcBef>
              <a:defRPr/>
            </a:pPr>
            <a:r>
              <a:rPr lang="en-US" sz="2000" dirty="0">
                <a:solidFill>
                  <a:schemeClr val="tx1">
                    <a:lumMod val="75000"/>
                    <a:lumOff val="25000"/>
                  </a:schemeClr>
                </a:solidFill>
              </a:rPr>
              <a:t> </a:t>
            </a:r>
            <a:r>
              <a:rPr lang="en-US" sz="2000" dirty="0" smtClean="0">
                <a:solidFill>
                  <a:schemeClr val="tx1">
                    <a:lumMod val="75000"/>
                    <a:lumOff val="25000"/>
                  </a:schemeClr>
                </a:solidFill>
              </a:rPr>
              <a:t>     </a:t>
            </a:r>
            <a:r>
              <a:rPr lang="en-US" sz="1900" u="sng" dirty="0" smtClean="0">
                <a:solidFill>
                  <a:schemeClr val="tx1">
                    <a:lumMod val="75000"/>
                    <a:lumOff val="25000"/>
                  </a:schemeClr>
                </a:solidFill>
              </a:rPr>
              <a:t>Eligible Costs</a:t>
            </a:r>
            <a:r>
              <a:rPr lang="en-US" sz="1900" dirty="0" smtClean="0">
                <a:solidFill>
                  <a:schemeClr val="tx1">
                    <a:lumMod val="75000"/>
                    <a:lumOff val="25000"/>
                  </a:schemeClr>
                </a:solidFill>
              </a:rPr>
              <a:t>: </a:t>
            </a:r>
          </a:p>
          <a:p>
            <a:pPr marL="361950" indent="-361950" algn="just">
              <a:spcBef>
                <a:spcPct val="20000"/>
              </a:spcBef>
              <a:buFontTx/>
              <a:buChar char="-"/>
              <a:defRPr/>
            </a:pPr>
            <a:r>
              <a:rPr lang="en-US" sz="1900" dirty="0" smtClean="0">
                <a:solidFill>
                  <a:schemeClr val="tx1">
                    <a:lumMod val="75000"/>
                    <a:lumOff val="25000"/>
                  </a:schemeClr>
                </a:solidFill>
              </a:rPr>
              <a:t>Project Management (e.g. planning, finances, coordination of partners)</a:t>
            </a:r>
          </a:p>
          <a:p>
            <a:pPr marL="361950" indent="-361950" algn="just">
              <a:spcBef>
                <a:spcPct val="20000"/>
              </a:spcBef>
              <a:buFontTx/>
              <a:buChar char="-"/>
              <a:defRPr/>
            </a:pPr>
            <a:r>
              <a:rPr lang="en-US" sz="1900" dirty="0" smtClean="0">
                <a:solidFill>
                  <a:schemeClr val="tx1">
                    <a:lumMod val="75000"/>
                    <a:lumOff val="25000"/>
                  </a:schemeClr>
                </a:solidFill>
              </a:rPr>
              <a:t>Small Scale Learning/Teaching/Training materials and tools </a:t>
            </a:r>
          </a:p>
          <a:p>
            <a:pPr marL="361950" indent="-361950" algn="just">
              <a:spcBef>
                <a:spcPct val="20000"/>
              </a:spcBef>
              <a:buFontTx/>
              <a:buChar char="-"/>
              <a:defRPr/>
            </a:pPr>
            <a:r>
              <a:rPr lang="en-US" sz="1900" dirty="0" smtClean="0">
                <a:solidFill>
                  <a:schemeClr val="tx1">
                    <a:lumMod val="75000"/>
                    <a:lumOff val="25000"/>
                  </a:schemeClr>
                </a:solidFill>
              </a:rPr>
              <a:t>Website design</a:t>
            </a:r>
          </a:p>
          <a:p>
            <a:pPr marL="342900" indent="-342900" algn="just">
              <a:spcBef>
                <a:spcPct val="20000"/>
              </a:spcBef>
              <a:buFontTx/>
              <a:buChar char="-"/>
              <a:defRPr/>
            </a:pPr>
            <a:r>
              <a:rPr lang="en-US" sz="1900" dirty="0" smtClean="0">
                <a:solidFill>
                  <a:schemeClr val="tx1">
                    <a:lumMod val="75000"/>
                    <a:lumOff val="25000"/>
                  </a:schemeClr>
                </a:solidFill>
              </a:rPr>
              <a:t>Virtual cooperation at local and project activities</a:t>
            </a:r>
          </a:p>
          <a:p>
            <a:pPr marL="342900" indent="-342900" algn="just">
              <a:spcBef>
                <a:spcPct val="20000"/>
              </a:spcBef>
              <a:buFontTx/>
              <a:buChar char="-"/>
              <a:defRPr/>
            </a:pPr>
            <a:r>
              <a:rPr lang="en-US" sz="1900" dirty="0" smtClean="0">
                <a:solidFill>
                  <a:schemeClr val="tx1">
                    <a:lumMod val="75000"/>
                    <a:lumOff val="25000"/>
                  </a:schemeClr>
                </a:solidFill>
              </a:rPr>
              <a:t>Information, Promotion and Dissemination </a:t>
            </a:r>
          </a:p>
          <a:p>
            <a:pPr marL="342900" indent="-342900" algn="just">
              <a:spcBef>
                <a:spcPct val="20000"/>
              </a:spcBef>
              <a:buFontTx/>
              <a:buChar char="-"/>
              <a:defRPr/>
            </a:pPr>
            <a:r>
              <a:rPr lang="en-US" sz="1900" dirty="0" smtClean="0">
                <a:solidFill>
                  <a:schemeClr val="tx1">
                    <a:lumMod val="75000"/>
                    <a:lumOff val="25000"/>
                  </a:schemeClr>
                </a:solidFill>
              </a:rPr>
              <a:t>Hosting Expenses (for example, cultural activities, organized in the context of  LTTs)</a:t>
            </a:r>
          </a:p>
          <a:p>
            <a:pPr algn="ctr">
              <a:spcBef>
                <a:spcPct val="20000"/>
              </a:spcBef>
              <a:defRPr/>
            </a:pPr>
            <a:endParaRPr lang="en-US" sz="2200" b="1" dirty="0" smtClean="0">
              <a:solidFill>
                <a:schemeClr val="tx1">
                  <a:lumMod val="75000"/>
                  <a:lumOff val="25000"/>
                </a:schemeClr>
              </a:solidFill>
            </a:endParaRPr>
          </a:p>
          <a:p>
            <a:pPr algn="ctr">
              <a:spcBef>
                <a:spcPct val="20000"/>
              </a:spcBef>
              <a:defRPr/>
            </a:pPr>
            <a:r>
              <a:rPr lang="en-US" sz="2200" b="1" dirty="0" smtClean="0">
                <a:solidFill>
                  <a:schemeClr val="tx1">
                    <a:lumMod val="75000"/>
                    <a:lumOff val="25000"/>
                  </a:schemeClr>
                </a:solidFill>
              </a:rPr>
              <a:t>Contribution</a:t>
            </a:r>
          </a:p>
          <a:p>
            <a:pPr algn="just">
              <a:spcBef>
                <a:spcPct val="20000"/>
              </a:spcBef>
              <a:defRPr/>
            </a:pPr>
            <a:r>
              <a:rPr lang="en-US" sz="1900" dirty="0">
                <a:solidFill>
                  <a:schemeClr val="tx1">
                    <a:lumMod val="75000"/>
                    <a:lumOff val="25000"/>
                  </a:schemeClr>
                </a:solidFill>
              </a:rPr>
              <a:t> </a:t>
            </a:r>
            <a:r>
              <a:rPr lang="en-US" sz="1900" dirty="0" smtClean="0">
                <a:solidFill>
                  <a:schemeClr val="tx1">
                    <a:lumMod val="75000"/>
                    <a:lumOff val="25000"/>
                  </a:schemeClr>
                </a:solidFill>
              </a:rPr>
              <a:t>                                            </a:t>
            </a:r>
            <a:r>
              <a:rPr lang="en-US" sz="2000" dirty="0" smtClean="0">
                <a:solidFill>
                  <a:schemeClr val="tx1">
                    <a:lumMod val="75000"/>
                    <a:lumOff val="25000"/>
                  </a:schemeClr>
                </a:solidFill>
              </a:rPr>
              <a:t>Coordinator: </a:t>
            </a:r>
            <a:r>
              <a:rPr lang="en-US" sz="2000" b="1" dirty="0" smtClean="0">
                <a:solidFill>
                  <a:schemeClr val="tx1">
                    <a:lumMod val="75000"/>
                    <a:lumOff val="25000"/>
                  </a:schemeClr>
                </a:solidFill>
              </a:rPr>
              <a:t>500 EUR per month</a:t>
            </a:r>
          </a:p>
          <a:p>
            <a:pPr algn="just">
              <a:spcBef>
                <a:spcPct val="20000"/>
              </a:spcBef>
              <a:defRPr/>
            </a:pPr>
            <a:r>
              <a:rPr lang="en-US" sz="1900" b="1" dirty="0">
                <a:solidFill>
                  <a:schemeClr val="tx1">
                    <a:lumMod val="75000"/>
                    <a:lumOff val="25000"/>
                  </a:schemeClr>
                </a:solidFill>
              </a:rPr>
              <a:t> </a:t>
            </a:r>
            <a:r>
              <a:rPr lang="en-US" sz="1900" b="1" dirty="0" smtClean="0">
                <a:solidFill>
                  <a:schemeClr val="tx1">
                    <a:lumMod val="75000"/>
                    <a:lumOff val="25000"/>
                  </a:schemeClr>
                </a:solidFill>
              </a:rPr>
              <a:t>                     </a:t>
            </a:r>
            <a:r>
              <a:rPr lang="en-US" sz="1900" dirty="0" smtClean="0">
                <a:solidFill>
                  <a:schemeClr val="tx1">
                    <a:lumMod val="75000"/>
                    <a:lumOff val="25000"/>
                  </a:schemeClr>
                </a:solidFill>
              </a:rPr>
              <a:t>Remaining Partners: </a:t>
            </a:r>
            <a:r>
              <a:rPr lang="en-US" sz="1900" b="1" dirty="0" smtClean="0">
                <a:solidFill>
                  <a:schemeClr val="tx1">
                    <a:lumMod val="75000"/>
                    <a:lumOff val="25000"/>
                  </a:schemeClr>
                </a:solidFill>
              </a:rPr>
              <a:t>250 EUR per organization per month</a:t>
            </a:r>
            <a:endParaRPr lang="en-US" sz="1900" b="1" dirty="0">
              <a:solidFill>
                <a:schemeClr val="tx1">
                  <a:lumMod val="75000"/>
                  <a:lumOff val="25000"/>
                </a:schemeClr>
              </a:solidFill>
            </a:endParaRPr>
          </a:p>
        </p:txBody>
      </p:sp>
    </p:spTree>
    <p:extLst>
      <p:ext uri="{BB962C8B-B14F-4D97-AF65-F5344CB8AC3E}">
        <p14:creationId xmlns:p14="http://schemas.microsoft.com/office/powerpoint/2010/main" val="4236527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Funding Rules (4/5)</a:t>
            </a:r>
          </a:p>
          <a:p>
            <a:pPr algn="ctr">
              <a:spcBef>
                <a:spcPct val="0"/>
              </a:spcBef>
              <a:defRPr/>
            </a:pPr>
            <a:r>
              <a:rPr lang="en-US" sz="3000" b="1" dirty="0" smtClean="0">
                <a:solidFill>
                  <a:schemeClr val="bg1">
                    <a:lumMod val="50000"/>
                  </a:schemeClr>
                </a:solidFill>
                <a:ea typeface="+mj-ea"/>
                <a:cs typeface="+mj-cs"/>
              </a:rPr>
              <a:t>Special Needs Support</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marL="342900" indent="-342900" algn="just">
              <a:spcBef>
                <a:spcPct val="20000"/>
              </a:spcBef>
              <a:buFont typeface="Wingdings" panose="05000000000000000000" pitchFamily="2" charset="2"/>
              <a:buChar char="ü"/>
              <a:defRPr/>
            </a:pPr>
            <a:r>
              <a:rPr lang="en-US" sz="2200" b="1" i="1" dirty="0" smtClean="0">
                <a:solidFill>
                  <a:schemeClr val="tx1">
                    <a:lumMod val="75000"/>
                    <a:lumOff val="25000"/>
                  </a:schemeClr>
                </a:solidFill>
              </a:rPr>
              <a:t>Special Needs Support </a:t>
            </a:r>
          </a:p>
          <a:p>
            <a:pPr algn="just">
              <a:lnSpc>
                <a:spcPts val="1000"/>
              </a:lnSpc>
              <a:defRPr/>
            </a:pPr>
            <a:endParaRPr lang="en-US" sz="2000" dirty="0" smtClean="0">
              <a:solidFill>
                <a:schemeClr val="tx1">
                  <a:lumMod val="75000"/>
                  <a:lumOff val="25000"/>
                </a:schemeClr>
              </a:solidFill>
            </a:endParaRPr>
          </a:p>
          <a:p>
            <a:pPr algn="just">
              <a:spcBef>
                <a:spcPct val="20000"/>
              </a:spcBef>
              <a:defRPr/>
            </a:pPr>
            <a:r>
              <a:rPr lang="en-US" sz="2000" dirty="0" smtClean="0">
                <a:solidFill>
                  <a:schemeClr val="tx1">
                    <a:lumMod val="75000"/>
                    <a:lumOff val="25000"/>
                  </a:schemeClr>
                </a:solidFill>
              </a:rPr>
              <a:t>      </a:t>
            </a:r>
          </a:p>
          <a:p>
            <a:pPr algn="just">
              <a:spcBef>
                <a:spcPct val="20000"/>
              </a:spcBef>
              <a:defRPr/>
            </a:pPr>
            <a:r>
              <a:rPr lang="en-US" sz="2000" dirty="0">
                <a:solidFill>
                  <a:schemeClr val="tx1">
                    <a:lumMod val="75000"/>
                    <a:lumOff val="25000"/>
                  </a:schemeClr>
                </a:solidFill>
              </a:rPr>
              <a:t> </a:t>
            </a:r>
            <a:r>
              <a:rPr lang="en-US" sz="2000" dirty="0" smtClean="0">
                <a:solidFill>
                  <a:schemeClr val="tx1">
                    <a:lumMod val="75000"/>
                    <a:lumOff val="25000"/>
                  </a:schemeClr>
                </a:solidFill>
              </a:rPr>
              <a:t>     </a:t>
            </a:r>
            <a:r>
              <a:rPr lang="en-US" sz="2000" u="sng" dirty="0" smtClean="0">
                <a:solidFill>
                  <a:schemeClr val="tx1">
                    <a:lumMod val="75000"/>
                    <a:lumOff val="25000"/>
                  </a:schemeClr>
                </a:solidFill>
              </a:rPr>
              <a:t>Eligible Costs</a:t>
            </a:r>
            <a:r>
              <a:rPr lang="en-US" sz="2000" dirty="0" smtClean="0">
                <a:solidFill>
                  <a:schemeClr val="tx1">
                    <a:lumMod val="75000"/>
                    <a:lumOff val="25000"/>
                  </a:schemeClr>
                </a:solidFill>
              </a:rPr>
              <a:t>: </a:t>
            </a:r>
          </a:p>
          <a:p>
            <a:pPr marL="361950" indent="-361950" algn="just">
              <a:spcBef>
                <a:spcPct val="20000"/>
              </a:spcBef>
              <a:defRPr/>
            </a:pPr>
            <a:r>
              <a:rPr lang="en-US" sz="2000" dirty="0">
                <a:solidFill>
                  <a:schemeClr val="tx1">
                    <a:lumMod val="75000"/>
                    <a:lumOff val="25000"/>
                  </a:schemeClr>
                </a:solidFill>
              </a:rPr>
              <a:t> </a:t>
            </a:r>
            <a:r>
              <a:rPr lang="en-US" sz="2000" dirty="0" smtClean="0">
                <a:solidFill>
                  <a:schemeClr val="tx1">
                    <a:lumMod val="75000"/>
                    <a:lumOff val="25000"/>
                  </a:schemeClr>
                </a:solidFill>
              </a:rPr>
              <a:t>     Additional costs directly related to participants with disabilities, provided that    the request for these costs is motivated in the application form</a:t>
            </a: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lowchart: Alternate Process 11"/>
          <p:cNvSpPr/>
          <p:nvPr/>
        </p:nvSpPr>
        <p:spPr>
          <a:xfrm>
            <a:off x="2123728" y="4365104"/>
            <a:ext cx="4320480" cy="864096"/>
          </a:xfrm>
          <a:prstGeom prst="flowChartAlternateProcess">
            <a:avLst/>
          </a:prstGeom>
          <a:solidFill>
            <a:srgbClr val="01AED1"/>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rgbClr val="20376A"/>
                </a:solidFill>
              </a:rPr>
              <a:t>100% of Eligible  Costs</a:t>
            </a:r>
          </a:p>
          <a:p>
            <a:pPr algn="ctr"/>
            <a:r>
              <a:rPr lang="en-US" sz="2200" b="1" dirty="0" smtClean="0">
                <a:solidFill>
                  <a:srgbClr val="20376A"/>
                </a:solidFill>
              </a:rPr>
              <a:t>  (on the basis of invoices)</a:t>
            </a:r>
            <a:endParaRPr lang="en-US" sz="2200" b="1" dirty="0">
              <a:solidFill>
                <a:srgbClr val="20376A"/>
              </a:solidFill>
            </a:endParaRPr>
          </a:p>
        </p:txBody>
      </p:sp>
    </p:spTree>
    <p:extLst>
      <p:ext uri="{BB962C8B-B14F-4D97-AF65-F5344CB8AC3E}">
        <p14:creationId xmlns:p14="http://schemas.microsoft.com/office/powerpoint/2010/main" val="795309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Funding Rules (5/5)</a:t>
            </a:r>
          </a:p>
          <a:p>
            <a:pPr algn="ctr">
              <a:spcBef>
                <a:spcPct val="0"/>
              </a:spcBef>
              <a:defRPr/>
            </a:pPr>
            <a:r>
              <a:rPr lang="en-US" sz="3000" b="1" dirty="0" smtClean="0">
                <a:solidFill>
                  <a:schemeClr val="bg1">
                    <a:lumMod val="50000"/>
                  </a:schemeClr>
                </a:solidFill>
                <a:ea typeface="+mj-ea"/>
                <a:cs typeface="+mj-cs"/>
              </a:rPr>
              <a:t>Exceptional Costs</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marL="342900" indent="-342900" algn="just">
              <a:spcBef>
                <a:spcPct val="20000"/>
              </a:spcBef>
              <a:buFont typeface="Wingdings" panose="05000000000000000000" pitchFamily="2" charset="2"/>
              <a:buChar char="ü"/>
              <a:defRPr/>
            </a:pPr>
            <a:r>
              <a:rPr lang="en-US" sz="2200" b="1" i="1" dirty="0" smtClean="0">
                <a:solidFill>
                  <a:schemeClr val="tx1">
                    <a:lumMod val="75000"/>
                    <a:lumOff val="25000"/>
                  </a:schemeClr>
                </a:solidFill>
              </a:rPr>
              <a:t>Exceptional Costs</a:t>
            </a:r>
          </a:p>
          <a:p>
            <a:pPr algn="just">
              <a:spcBef>
                <a:spcPct val="20000"/>
              </a:spcBef>
              <a:defRPr/>
            </a:pPr>
            <a:endParaRPr lang="en-US" sz="2000" dirty="0" smtClean="0">
              <a:solidFill>
                <a:schemeClr val="tx1">
                  <a:lumMod val="75000"/>
                  <a:lumOff val="25000"/>
                </a:schemeClr>
              </a:solidFill>
            </a:endParaRPr>
          </a:p>
          <a:p>
            <a:pPr algn="just">
              <a:spcBef>
                <a:spcPct val="20000"/>
              </a:spcBef>
              <a:defRPr/>
            </a:pPr>
            <a:r>
              <a:rPr lang="en-US" sz="2000" dirty="0" smtClean="0">
                <a:solidFill>
                  <a:schemeClr val="tx1">
                    <a:lumMod val="75000"/>
                    <a:lumOff val="25000"/>
                  </a:schemeClr>
                </a:solidFill>
              </a:rPr>
              <a:t>      </a:t>
            </a:r>
            <a:r>
              <a:rPr lang="en-US" sz="2000" u="sng" dirty="0" smtClean="0">
                <a:solidFill>
                  <a:schemeClr val="tx1">
                    <a:lumMod val="75000"/>
                    <a:lumOff val="25000"/>
                  </a:schemeClr>
                </a:solidFill>
              </a:rPr>
              <a:t>Eligible Costs</a:t>
            </a:r>
            <a:r>
              <a:rPr lang="en-US" sz="2000" dirty="0" smtClean="0">
                <a:solidFill>
                  <a:schemeClr val="tx1">
                    <a:lumMod val="75000"/>
                    <a:lumOff val="25000"/>
                  </a:schemeClr>
                </a:solidFill>
              </a:rPr>
              <a:t>: </a:t>
            </a:r>
          </a:p>
          <a:p>
            <a:pPr marL="361950" indent="-361950" algn="just">
              <a:spcBef>
                <a:spcPct val="20000"/>
              </a:spcBef>
              <a:defRPr/>
            </a:pPr>
            <a:r>
              <a:rPr lang="en-US" sz="2000" dirty="0" smtClean="0">
                <a:solidFill>
                  <a:schemeClr val="tx1">
                    <a:lumMod val="75000"/>
                    <a:lumOff val="25000"/>
                  </a:schemeClr>
                </a:solidFill>
              </a:rPr>
              <a:t>      a.  Costs related to subcontracting (if the service cannot be directly provided   by the partners)</a:t>
            </a:r>
          </a:p>
          <a:p>
            <a:pPr algn="just">
              <a:spcBef>
                <a:spcPct val="20000"/>
              </a:spcBef>
              <a:defRPr/>
            </a:pPr>
            <a:r>
              <a:rPr lang="en-US" sz="2000" dirty="0" smtClean="0">
                <a:solidFill>
                  <a:schemeClr val="tx1">
                    <a:lumMod val="75000"/>
                    <a:lumOff val="25000"/>
                  </a:schemeClr>
                </a:solidFill>
              </a:rPr>
              <a:t>      b.   Purchase  of goods and services (normal office equipment is NOT included)</a:t>
            </a:r>
          </a:p>
          <a:p>
            <a:pPr algn="just">
              <a:spcBef>
                <a:spcPct val="20000"/>
              </a:spcBef>
              <a:defRPr/>
            </a:pPr>
            <a:r>
              <a:rPr lang="en-US" sz="2000" dirty="0" smtClean="0">
                <a:solidFill>
                  <a:schemeClr val="tx1">
                    <a:lumMod val="75000"/>
                    <a:lumOff val="25000"/>
                  </a:schemeClr>
                </a:solidFill>
              </a:rPr>
              <a:t>      c.   Real </a:t>
            </a:r>
            <a:r>
              <a:rPr lang="en-US" sz="2000" dirty="0">
                <a:solidFill>
                  <a:schemeClr val="tx1">
                    <a:lumMod val="75000"/>
                    <a:lumOff val="25000"/>
                  </a:schemeClr>
                </a:solidFill>
              </a:rPr>
              <a:t>costs applied in case of expensive travel costs of participants</a:t>
            </a: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lowchart: Alternate Process 11"/>
          <p:cNvSpPr/>
          <p:nvPr/>
        </p:nvSpPr>
        <p:spPr>
          <a:xfrm>
            <a:off x="2123728" y="4797151"/>
            <a:ext cx="4320480" cy="1080121"/>
          </a:xfrm>
          <a:prstGeom prst="flowChartAlternateProcess">
            <a:avLst/>
          </a:prstGeom>
          <a:solidFill>
            <a:srgbClr val="01AED1"/>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rgbClr val="20376A"/>
                </a:solidFill>
              </a:rPr>
              <a:t>75% of Eligible  Costs  </a:t>
            </a:r>
            <a:r>
              <a:rPr lang="en-US" sz="2200" b="1" dirty="0" smtClean="0">
                <a:solidFill>
                  <a:srgbClr val="20376A"/>
                </a:solidFill>
                <a:sym typeface="Wingdings" panose="05000000000000000000" pitchFamily="2" charset="2"/>
              </a:rPr>
              <a:t> a. &amp; b.</a:t>
            </a:r>
          </a:p>
          <a:p>
            <a:pPr algn="ctr"/>
            <a:r>
              <a:rPr lang="en-US" sz="2200" b="1" dirty="0" smtClean="0">
                <a:solidFill>
                  <a:srgbClr val="20376A"/>
                </a:solidFill>
                <a:sym typeface="Wingdings" panose="05000000000000000000" pitchFamily="2" charset="2"/>
              </a:rPr>
              <a:t>80% of Eligible Costs  c.</a:t>
            </a:r>
            <a:endParaRPr lang="en-US" sz="2200" b="1" dirty="0" smtClean="0">
              <a:solidFill>
                <a:srgbClr val="20376A"/>
              </a:solidFill>
            </a:endParaRPr>
          </a:p>
          <a:p>
            <a:pPr algn="ctr"/>
            <a:r>
              <a:rPr lang="en-US" sz="2200" b="1" dirty="0" smtClean="0">
                <a:solidFill>
                  <a:srgbClr val="20376A"/>
                </a:solidFill>
              </a:rPr>
              <a:t>(on the basis of invoices)</a:t>
            </a:r>
            <a:endParaRPr lang="en-US" sz="2200" b="1" dirty="0">
              <a:solidFill>
                <a:srgbClr val="20376A"/>
              </a:solidFill>
            </a:endParaRPr>
          </a:p>
        </p:txBody>
      </p:sp>
    </p:spTree>
    <p:extLst>
      <p:ext uri="{BB962C8B-B14F-4D97-AF65-F5344CB8AC3E}">
        <p14:creationId xmlns:p14="http://schemas.microsoft.com/office/powerpoint/2010/main" val="652668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Funding Rules-LTTs (1/5)</a:t>
            </a:r>
          </a:p>
          <a:p>
            <a:pPr algn="ctr">
              <a:spcBef>
                <a:spcPct val="0"/>
              </a:spcBef>
              <a:defRPr/>
            </a:pPr>
            <a:r>
              <a:rPr lang="en-US" sz="3000" b="1" dirty="0" smtClean="0">
                <a:solidFill>
                  <a:schemeClr val="bg1">
                    <a:lumMod val="50000"/>
                  </a:schemeClr>
                </a:solidFill>
                <a:ea typeface="+mj-ea"/>
                <a:cs typeface="+mj-cs"/>
              </a:rPr>
              <a:t>Eligible costs</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marL="342900" indent="-342900" algn="just">
              <a:spcBef>
                <a:spcPct val="20000"/>
              </a:spcBef>
              <a:buFont typeface="Wingdings" panose="05000000000000000000" pitchFamily="2" charset="2"/>
              <a:buChar char="ü"/>
              <a:defRPr/>
            </a:pPr>
            <a:r>
              <a:rPr lang="en-US" sz="2200" b="1" i="1" dirty="0" smtClean="0">
                <a:solidFill>
                  <a:schemeClr val="tx1">
                    <a:lumMod val="75000"/>
                    <a:lumOff val="25000"/>
                  </a:schemeClr>
                </a:solidFill>
              </a:rPr>
              <a:t>Language, Learning, Training Activities</a:t>
            </a:r>
          </a:p>
          <a:p>
            <a:pPr algn="just">
              <a:lnSpc>
                <a:spcPts val="1000"/>
              </a:lnSpc>
              <a:defRPr/>
            </a:pPr>
            <a:endParaRPr lang="en-US" sz="2000" dirty="0" smtClean="0">
              <a:solidFill>
                <a:schemeClr val="tx1">
                  <a:lumMod val="75000"/>
                  <a:lumOff val="25000"/>
                </a:schemeClr>
              </a:solidFill>
            </a:endParaRPr>
          </a:p>
          <a:p>
            <a:pPr algn="just">
              <a:spcBef>
                <a:spcPct val="20000"/>
              </a:spcBef>
              <a:defRPr/>
            </a:pPr>
            <a:r>
              <a:rPr lang="en-US" sz="2000" dirty="0" smtClean="0">
                <a:solidFill>
                  <a:schemeClr val="tx1">
                    <a:lumMod val="75000"/>
                    <a:lumOff val="25000"/>
                  </a:schemeClr>
                </a:solidFill>
              </a:rPr>
              <a:t>      </a:t>
            </a:r>
            <a:r>
              <a:rPr lang="en-US" sz="2000" u="sng" dirty="0" smtClean="0">
                <a:solidFill>
                  <a:schemeClr val="tx1">
                    <a:lumMod val="75000"/>
                    <a:lumOff val="25000"/>
                  </a:schemeClr>
                </a:solidFill>
              </a:rPr>
              <a:t>Eligible Costs</a:t>
            </a:r>
            <a:r>
              <a:rPr lang="en-US" sz="2000" dirty="0" smtClean="0">
                <a:solidFill>
                  <a:schemeClr val="tx1">
                    <a:lumMod val="75000"/>
                    <a:lumOff val="25000"/>
                  </a:schemeClr>
                </a:solidFill>
              </a:rPr>
              <a:t>: </a:t>
            </a:r>
          </a:p>
          <a:p>
            <a:pPr marL="361950" indent="-361950" algn="just">
              <a:spcBef>
                <a:spcPct val="20000"/>
              </a:spcBef>
              <a:defRPr/>
            </a:pPr>
            <a:r>
              <a:rPr lang="en-US" sz="2000" dirty="0">
                <a:solidFill>
                  <a:schemeClr val="tx1">
                    <a:lumMod val="75000"/>
                    <a:lumOff val="25000"/>
                  </a:schemeClr>
                </a:solidFill>
              </a:rPr>
              <a:t> </a:t>
            </a:r>
            <a:r>
              <a:rPr lang="en-US" sz="2000" dirty="0" smtClean="0">
                <a:solidFill>
                  <a:schemeClr val="tx1">
                    <a:lumMod val="75000"/>
                    <a:lumOff val="25000"/>
                  </a:schemeClr>
                </a:solidFill>
              </a:rPr>
              <a:t>     Travel, Subsistence and Linguistic Support costs related to the realization of LTTs, provided that applicants have justified these activities are necessary to achieve the overall objectives and results of the project</a:t>
            </a: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3" name="Picture 3" descr="C:\Users\Officer4\Desktop\dscn05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1258" y="3977443"/>
            <a:ext cx="2472059" cy="1854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942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188641"/>
            <a:ext cx="8064896" cy="720080"/>
          </a:xfrm>
          <a:prstGeom prst="rect">
            <a:avLst/>
          </a:prstGeom>
        </p:spPr>
        <p:txBody>
          <a:bodyPr vert="horz" lIns="91440" tIns="45720" rIns="91440" bIns="45720" rtlCol="0" anchor="ctr">
            <a:noAutofit/>
          </a:bodyPr>
          <a:lstStyle/>
          <a:p>
            <a:pPr algn="ctr">
              <a:spcBef>
                <a:spcPct val="0"/>
              </a:spcBef>
              <a:defRPr/>
            </a:pPr>
            <a:endParaRPr lang="en-US" sz="3600" b="1" dirty="0" smtClean="0">
              <a:solidFill>
                <a:srgbClr val="01A6C7"/>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algn="just">
              <a:spcBef>
                <a:spcPct val="20000"/>
              </a:spcBef>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381725"/>
            <a:ext cx="8677404" cy="4049214"/>
          </a:xfrm>
          <a:prstGeom prst="rect">
            <a:avLst/>
          </a:prstGeom>
        </p:spPr>
        <p:txBody>
          <a:bodyPr/>
          <a:lstStyle/>
          <a:p>
            <a:pPr algn="just">
              <a:spcBef>
                <a:spcPct val="20000"/>
              </a:spcBef>
              <a:defRPr/>
            </a:pPr>
            <a:r>
              <a:rPr lang="en-US" sz="2400" b="1" i="1" dirty="0" smtClean="0">
                <a:solidFill>
                  <a:schemeClr val="tx1">
                    <a:lumMod val="75000"/>
                    <a:lumOff val="25000"/>
                  </a:schemeClr>
                </a:solidFill>
              </a:rPr>
              <a:t>Travel</a:t>
            </a:r>
            <a:r>
              <a:rPr lang="en-US" sz="2100" i="1" dirty="0" smtClean="0">
                <a:solidFill>
                  <a:schemeClr val="tx1">
                    <a:lumMod val="75000"/>
                    <a:lumOff val="25000"/>
                  </a:schemeClr>
                </a:solidFill>
              </a:rPr>
              <a:t>   </a:t>
            </a:r>
            <a:r>
              <a:rPr lang="en-US" sz="2000" dirty="0" smtClean="0">
                <a:solidFill>
                  <a:schemeClr val="tx1">
                    <a:lumMod val="75000"/>
                    <a:lumOff val="25000"/>
                  </a:schemeClr>
                </a:solidFill>
              </a:rPr>
              <a:t>Unit</a:t>
            </a:r>
            <a:r>
              <a:rPr lang="en-US" sz="2000" i="1" dirty="0" smtClean="0">
                <a:solidFill>
                  <a:schemeClr val="tx1">
                    <a:lumMod val="75000"/>
                    <a:lumOff val="25000"/>
                  </a:schemeClr>
                </a:solidFill>
              </a:rPr>
              <a:t> </a:t>
            </a:r>
            <a:r>
              <a:rPr lang="en-US" sz="2000" dirty="0">
                <a:solidFill>
                  <a:schemeClr val="tx1">
                    <a:lumMod val="75000"/>
                    <a:lumOff val="25000"/>
                  </a:schemeClr>
                </a:solidFill>
              </a:rPr>
              <a:t>c</a:t>
            </a:r>
            <a:r>
              <a:rPr lang="en-US" sz="2000" dirty="0" smtClean="0">
                <a:solidFill>
                  <a:schemeClr val="tx1">
                    <a:lumMod val="75000"/>
                    <a:lumOff val="25000"/>
                  </a:schemeClr>
                </a:solidFill>
              </a:rPr>
              <a:t>ontribution to the travel costs of participants, including accompanying persons, from their place of origin to the venue of the activity and return (even if the activity takes place in their own country)</a:t>
            </a:r>
          </a:p>
          <a:p>
            <a:pPr algn="just">
              <a:spcBef>
                <a:spcPct val="20000"/>
              </a:spcBef>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63862" y="242887"/>
            <a:ext cx="7992888" cy="6228266"/>
          </a:xfrm>
          <a:prstGeom prst="rect">
            <a:avLst/>
          </a:prstGeom>
        </p:spPr>
        <p:txBody>
          <a:bodyPr/>
          <a:lstStyle/>
          <a:p>
            <a:pPr algn="ctr">
              <a:spcBef>
                <a:spcPct val="0"/>
              </a:spcBef>
              <a:defRPr/>
            </a:pPr>
            <a:r>
              <a:rPr lang="en-US" sz="3600" b="1" dirty="0">
                <a:solidFill>
                  <a:srgbClr val="01A6C7"/>
                </a:solidFill>
              </a:rPr>
              <a:t>Funding Rules-LTTs </a:t>
            </a:r>
            <a:r>
              <a:rPr lang="en-US" sz="3600" b="1" dirty="0" smtClean="0">
                <a:solidFill>
                  <a:srgbClr val="01A6C7"/>
                </a:solidFill>
              </a:rPr>
              <a:t>(2/5)</a:t>
            </a:r>
          </a:p>
          <a:p>
            <a:pPr algn="ctr">
              <a:spcBef>
                <a:spcPct val="0"/>
              </a:spcBef>
              <a:defRPr/>
            </a:pPr>
            <a:r>
              <a:rPr lang="en-US" sz="3000" b="1" dirty="0" smtClean="0">
                <a:solidFill>
                  <a:schemeClr val="bg1">
                    <a:lumMod val="50000"/>
                  </a:schemeClr>
                </a:solidFill>
              </a:rPr>
              <a:t>Travel</a:t>
            </a:r>
            <a:endParaRPr lang="en-GB" sz="3000" b="1" dirty="0">
              <a:solidFill>
                <a:schemeClr val="bg1">
                  <a:lumMod val="50000"/>
                </a:schemeClr>
              </a:solidFill>
            </a:endParaRPr>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513805"/>
            <a:ext cx="8677404" cy="4596257"/>
          </a:xfrm>
          <a:prstGeom prst="rect">
            <a:avLst/>
          </a:prstGeom>
        </p:spPr>
        <p:txBody>
          <a:bodyPr/>
          <a:lstStyle/>
          <a:p>
            <a:pPr algn="just">
              <a:lnSpc>
                <a:spcPts val="1000"/>
              </a:lnSpc>
              <a:defRPr/>
            </a:pPr>
            <a:endParaRPr lang="en-US" sz="2000" dirty="0" smtClean="0">
              <a:solidFill>
                <a:schemeClr val="tx1">
                  <a:lumMod val="75000"/>
                  <a:lumOff val="25000"/>
                </a:schemeClr>
              </a:solidFill>
            </a:endParaRPr>
          </a:p>
          <a:p>
            <a:pPr algn="just">
              <a:spcBef>
                <a:spcPct val="20000"/>
              </a:spcBef>
              <a:defRPr/>
            </a:pPr>
            <a:r>
              <a:rPr lang="en-US" sz="2000" dirty="0" smtClean="0">
                <a:solidFill>
                  <a:schemeClr val="tx1">
                    <a:lumMod val="75000"/>
                    <a:lumOff val="25000"/>
                  </a:schemeClr>
                </a:solidFill>
              </a:rPr>
              <a:t>      </a:t>
            </a:r>
          </a:p>
          <a:p>
            <a:pPr algn="just">
              <a:spcBef>
                <a:spcPct val="20000"/>
              </a:spcBef>
              <a:defRPr/>
            </a:pPr>
            <a:r>
              <a:rPr lang="en-US" sz="2000" dirty="0">
                <a:solidFill>
                  <a:schemeClr val="tx1">
                    <a:lumMod val="75000"/>
                    <a:lumOff val="25000"/>
                  </a:schemeClr>
                </a:solidFill>
              </a:rPr>
              <a:t> </a:t>
            </a:r>
            <a:r>
              <a:rPr lang="en-US" sz="2000" dirty="0" smtClean="0">
                <a:solidFill>
                  <a:schemeClr val="tx1">
                    <a:lumMod val="75000"/>
                    <a:lumOff val="25000"/>
                  </a:schemeClr>
                </a:solidFill>
              </a:rPr>
              <a:t>     </a:t>
            </a: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C:\Users\Officer4\Desktop\Cap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68" y="2628900"/>
            <a:ext cx="4572000" cy="3510126"/>
          </a:xfrm>
          <a:prstGeom prst="rect">
            <a:avLst/>
          </a:prstGeom>
          <a:noFill/>
          <a:extLst>
            <a:ext uri="{909E8E84-426E-40DD-AFC4-6F175D3DCCD1}">
              <a14:hiddenFill xmlns:a14="http://schemas.microsoft.com/office/drawing/2010/main">
                <a:solidFill>
                  <a:srgbClr val="FFFFFF"/>
                </a:solidFill>
              </a14:hiddenFill>
            </a:ext>
          </a:extLst>
        </p:spPr>
      </p:pic>
      <p:sp>
        <p:nvSpPr>
          <p:cNvPr id="15" name="Wave 14"/>
          <p:cNvSpPr/>
          <p:nvPr/>
        </p:nvSpPr>
        <p:spPr>
          <a:xfrm>
            <a:off x="5652120" y="3140968"/>
            <a:ext cx="2934436" cy="1242995"/>
          </a:xfrm>
          <a:prstGeom prst="wave">
            <a:avLst/>
          </a:prstGeom>
          <a:solidFill>
            <a:srgbClr val="01A6C7"/>
          </a:solidFill>
          <a:ln>
            <a:solidFill>
              <a:srgbClr val="20B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20376A"/>
                </a:solidFill>
              </a:rPr>
              <a:t>Distances calculated  with the distance calculator</a:t>
            </a:r>
            <a:endParaRPr lang="en-US" dirty="0">
              <a:solidFill>
                <a:srgbClr val="20376A"/>
              </a:solidFill>
            </a:endParaRPr>
          </a:p>
        </p:txBody>
      </p:sp>
    </p:spTree>
    <p:extLst>
      <p:ext uri="{BB962C8B-B14F-4D97-AF65-F5344CB8AC3E}">
        <p14:creationId xmlns:p14="http://schemas.microsoft.com/office/powerpoint/2010/main" val="1775318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entagon 11"/>
          <p:cNvSpPr/>
          <p:nvPr/>
        </p:nvSpPr>
        <p:spPr>
          <a:xfrm>
            <a:off x="643675" y="3392997"/>
            <a:ext cx="8247681" cy="1188131"/>
          </a:xfrm>
          <a:prstGeom prst="homePlate">
            <a:avLst/>
          </a:prstGeom>
          <a:solidFill>
            <a:srgbClr val="01A6C7"/>
          </a:solidFill>
          <a:ln>
            <a:solidFill>
              <a:srgbClr val="17D3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txBox="1">
            <a:spLocks/>
          </p:cNvSpPr>
          <p:nvPr/>
        </p:nvSpPr>
        <p:spPr>
          <a:xfrm>
            <a:off x="521660" y="146036"/>
            <a:ext cx="8064896" cy="973027"/>
          </a:xfrm>
          <a:prstGeom prst="rect">
            <a:avLst/>
          </a:prstGeom>
        </p:spPr>
        <p:txBody>
          <a:bodyPr vert="horz" lIns="91440" tIns="45720" rIns="91440" bIns="45720" rtlCol="0" anchor="ctr">
            <a:noAutofit/>
          </a:bodyPr>
          <a:lstStyle/>
          <a:p>
            <a:pPr algn="ctr">
              <a:spcBef>
                <a:spcPct val="0"/>
              </a:spcBef>
              <a:defRPr/>
            </a:pPr>
            <a:endParaRPr lang="en-US" sz="3600" b="1" dirty="0" smtClean="0">
              <a:solidFill>
                <a:srgbClr val="01A6C7"/>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48461" y="49499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algn="just">
              <a:spcBef>
                <a:spcPct val="20000"/>
              </a:spcBef>
              <a:defRPr/>
            </a:pPr>
            <a:r>
              <a:rPr lang="en-US" sz="2400" b="1" i="1" dirty="0" smtClean="0">
                <a:solidFill>
                  <a:schemeClr val="tx1">
                    <a:lumMod val="75000"/>
                    <a:lumOff val="25000"/>
                  </a:schemeClr>
                </a:solidFill>
              </a:rPr>
              <a:t>			</a:t>
            </a:r>
          </a:p>
          <a:p>
            <a:pPr algn="just">
              <a:spcBef>
                <a:spcPct val="20000"/>
              </a:spcBef>
              <a:defRPr/>
            </a:pPr>
            <a:r>
              <a:rPr lang="en-US" sz="2400" b="1" i="1" dirty="0" smtClean="0">
                <a:solidFill>
                  <a:schemeClr val="tx1">
                    <a:lumMod val="75000"/>
                    <a:lumOff val="25000"/>
                  </a:schemeClr>
                </a:solidFill>
              </a:rPr>
              <a:t>Individual Support</a:t>
            </a:r>
            <a:r>
              <a:rPr lang="en-US" sz="2400" dirty="0">
                <a:solidFill>
                  <a:schemeClr val="tx1">
                    <a:lumMod val="75000"/>
                    <a:lumOff val="25000"/>
                  </a:schemeClr>
                </a:solidFill>
              </a:rPr>
              <a:t> </a:t>
            </a:r>
            <a:r>
              <a:rPr lang="en-US" sz="2400" dirty="0" smtClean="0">
                <a:solidFill>
                  <a:schemeClr val="tx1">
                    <a:lumMod val="75000"/>
                    <a:lumOff val="25000"/>
                  </a:schemeClr>
                </a:solidFill>
              </a:rPr>
              <a:t>   </a:t>
            </a:r>
            <a:r>
              <a:rPr lang="en-US" sz="2000" dirty="0" smtClean="0">
                <a:solidFill>
                  <a:schemeClr val="tx1">
                    <a:lumMod val="75000"/>
                    <a:lumOff val="25000"/>
                  </a:schemeClr>
                </a:solidFill>
              </a:rPr>
              <a:t>Unit contribution to costs related to the subsistence of participants, including accompanying persons, during the activity </a:t>
            </a:r>
          </a:p>
          <a:p>
            <a:pPr algn="just">
              <a:spcBef>
                <a:spcPct val="20000"/>
              </a:spcBef>
              <a:defRPr/>
            </a:pPr>
            <a:endParaRPr lang="en-US" sz="2000" dirty="0" smtClean="0">
              <a:solidFill>
                <a:schemeClr val="tx1">
                  <a:lumMod val="75000"/>
                  <a:lumOff val="25000"/>
                </a:schemeClr>
              </a:solidFill>
            </a:endParaRPr>
          </a:p>
          <a:p>
            <a:pPr marL="361950" indent="-361950" algn="ctr">
              <a:spcBef>
                <a:spcPct val="20000"/>
              </a:spcBef>
              <a:defRPr/>
            </a:pPr>
            <a:r>
              <a:rPr lang="en-US" sz="2000" dirty="0" smtClean="0">
                <a:solidFill>
                  <a:schemeClr val="tx1">
                    <a:lumMod val="75000"/>
                    <a:lumOff val="25000"/>
                  </a:schemeClr>
                </a:solidFill>
              </a:rPr>
              <a:t>     </a:t>
            </a:r>
          </a:p>
          <a:p>
            <a:pPr marL="361950" indent="-361950" algn="ctr">
              <a:spcBef>
                <a:spcPct val="20000"/>
              </a:spcBef>
              <a:defRPr/>
            </a:pPr>
            <a:r>
              <a:rPr lang="en-US" sz="2200" dirty="0" smtClean="0">
                <a:solidFill>
                  <a:schemeClr val="tx1">
                    <a:lumMod val="75000"/>
                    <a:lumOff val="25000"/>
                  </a:schemeClr>
                </a:solidFill>
              </a:rPr>
              <a:t>   Days </a:t>
            </a:r>
            <a:r>
              <a:rPr lang="en-US" sz="2200" dirty="0">
                <a:solidFill>
                  <a:schemeClr val="tx1">
                    <a:lumMod val="75000"/>
                    <a:lumOff val="25000"/>
                  </a:schemeClr>
                </a:solidFill>
              </a:rPr>
              <a:t>of activity + Travel days (Maximum 2) x applicable rate for the </a:t>
            </a:r>
            <a:endParaRPr lang="en-US" sz="2200" dirty="0" smtClean="0">
              <a:solidFill>
                <a:schemeClr val="tx1">
                  <a:lumMod val="75000"/>
                  <a:lumOff val="25000"/>
                </a:schemeClr>
              </a:solidFill>
            </a:endParaRPr>
          </a:p>
          <a:p>
            <a:pPr marL="361950" indent="-361950" algn="ctr">
              <a:spcBef>
                <a:spcPct val="20000"/>
              </a:spcBef>
              <a:defRPr/>
            </a:pPr>
            <a:r>
              <a:rPr lang="en-US" sz="2200" dirty="0" smtClean="0">
                <a:solidFill>
                  <a:schemeClr val="tx1">
                    <a:lumMod val="75000"/>
                    <a:lumOff val="25000"/>
                  </a:schemeClr>
                </a:solidFill>
              </a:rPr>
              <a:t>specific activity </a:t>
            </a:r>
            <a:r>
              <a:rPr lang="en-US" sz="2200" dirty="0">
                <a:solidFill>
                  <a:schemeClr val="tx1">
                    <a:lumMod val="75000"/>
                    <a:lumOff val="25000"/>
                  </a:schemeClr>
                </a:solidFill>
              </a:rPr>
              <a:t>type, according to the Program Guide</a:t>
            </a:r>
          </a:p>
          <a:p>
            <a:pPr marL="361950" indent="-361950" algn="ctr">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p:cNvSpPr/>
          <p:nvPr/>
        </p:nvSpPr>
        <p:spPr>
          <a:xfrm>
            <a:off x="2166756" y="632549"/>
            <a:ext cx="4846711" cy="1107996"/>
          </a:xfrm>
          <a:prstGeom prst="rect">
            <a:avLst/>
          </a:prstGeom>
        </p:spPr>
        <p:txBody>
          <a:bodyPr wrap="none">
            <a:spAutoFit/>
          </a:bodyPr>
          <a:lstStyle/>
          <a:p>
            <a:pPr algn="ctr">
              <a:spcBef>
                <a:spcPct val="0"/>
              </a:spcBef>
              <a:defRPr/>
            </a:pPr>
            <a:r>
              <a:rPr lang="en-US" sz="3600" b="1" dirty="0">
                <a:solidFill>
                  <a:srgbClr val="01A6C7"/>
                </a:solidFill>
              </a:rPr>
              <a:t>Funding Rules-LTTs </a:t>
            </a:r>
            <a:r>
              <a:rPr lang="en-US" sz="3600" b="1" dirty="0" smtClean="0">
                <a:solidFill>
                  <a:srgbClr val="01A6C7"/>
                </a:solidFill>
              </a:rPr>
              <a:t>(3/5)</a:t>
            </a:r>
          </a:p>
          <a:p>
            <a:pPr algn="ctr">
              <a:spcBef>
                <a:spcPct val="0"/>
              </a:spcBef>
              <a:defRPr/>
            </a:pPr>
            <a:r>
              <a:rPr lang="en-US" sz="3000" b="1" dirty="0" smtClean="0">
                <a:solidFill>
                  <a:schemeClr val="bg1">
                    <a:lumMod val="50000"/>
                  </a:schemeClr>
                </a:solidFill>
              </a:rPr>
              <a:t>Individual Support</a:t>
            </a:r>
            <a:endParaRPr lang="en-GB" sz="3000" b="1" dirty="0">
              <a:solidFill>
                <a:schemeClr val="bg1">
                  <a:lumMod val="50000"/>
                </a:schemeClr>
              </a:solidFill>
            </a:endParaRPr>
          </a:p>
        </p:txBody>
      </p:sp>
    </p:spTree>
    <p:extLst>
      <p:ext uri="{BB962C8B-B14F-4D97-AF65-F5344CB8AC3E}">
        <p14:creationId xmlns:p14="http://schemas.microsoft.com/office/powerpoint/2010/main" val="2552796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GB" sz="3600" b="1" dirty="0" smtClean="0">
                <a:solidFill>
                  <a:srgbClr val="01A6C7"/>
                </a:solidFill>
                <a:ea typeface="+mj-ea"/>
                <a:cs typeface="+mj-cs"/>
              </a:rPr>
              <a:t>General overview of Erasmus+ (1/2)</a:t>
            </a:r>
          </a:p>
          <a:p>
            <a:pPr algn="ctr">
              <a:spcBef>
                <a:spcPct val="0"/>
              </a:spcBef>
              <a:defRPr/>
            </a:pPr>
            <a:r>
              <a:rPr lang="en-GB" sz="2800" b="1" dirty="0" smtClean="0">
                <a:solidFill>
                  <a:schemeClr val="bg1">
                    <a:lumMod val="50000"/>
                  </a:schemeClr>
                </a:solidFill>
                <a:ea typeface="+mj-ea"/>
                <a:cs typeface="+mj-cs"/>
              </a:rPr>
              <a:t>Structure of the Program</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3140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98468" y="1314067"/>
            <a:ext cx="7992888" cy="4697288"/>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dirty="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dirty="0"/>
              <a:t>T</a:t>
            </a:r>
            <a:r>
              <a:rPr lang="en-US" sz="2400" dirty="0" smtClean="0"/>
              <a:t>he </a:t>
            </a:r>
            <a:r>
              <a:rPr lang="en-US" sz="2400" b="1" dirty="0">
                <a:solidFill>
                  <a:srgbClr val="01A6C7"/>
                </a:solidFill>
              </a:rPr>
              <a:t>EU </a:t>
            </a:r>
            <a:r>
              <a:rPr lang="en-US" sz="2400" b="1" dirty="0" err="1">
                <a:solidFill>
                  <a:srgbClr val="01A6C7"/>
                </a:solidFill>
              </a:rPr>
              <a:t>Programme</a:t>
            </a:r>
            <a:r>
              <a:rPr lang="en-US" sz="2400" dirty="0">
                <a:solidFill>
                  <a:srgbClr val="01A6C7"/>
                </a:solidFill>
              </a:rPr>
              <a:t> </a:t>
            </a:r>
            <a:r>
              <a:rPr lang="en-US" sz="2400" dirty="0"/>
              <a:t>in the fields of </a:t>
            </a:r>
            <a:r>
              <a:rPr lang="en-US" sz="2400" b="1" dirty="0">
                <a:solidFill>
                  <a:srgbClr val="01A6C7"/>
                </a:solidFill>
              </a:rPr>
              <a:t>education,</a:t>
            </a:r>
            <a:r>
              <a:rPr lang="en-US" sz="2400" b="1" dirty="0"/>
              <a:t> </a:t>
            </a:r>
            <a:r>
              <a:rPr lang="en-US" sz="2400" b="1" dirty="0">
                <a:solidFill>
                  <a:srgbClr val="01A6C7"/>
                </a:solidFill>
              </a:rPr>
              <a:t>training,</a:t>
            </a:r>
            <a:r>
              <a:rPr lang="en-US" sz="2400" b="1" dirty="0"/>
              <a:t> </a:t>
            </a:r>
            <a:r>
              <a:rPr lang="en-US" sz="2400" b="1" dirty="0">
                <a:solidFill>
                  <a:srgbClr val="01A6C7"/>
                </a:solidFill>
              </a:rPr>
              <a:t>youth</a:t>
            </a:r>
            <a:r>
              <a:rPr lang="en-US" sz="2400" dirty="0"/>
              <a:t> and </a:t>
            </a:r>
            <a:r>
              <a:rPr lang="en-US" sz="2400" b="1" dirty="0">
                <a:solidFill>
                  <a:srgbClr val="01A6C7"/>
                </a:solidFill>
              </a:rPr>
              <a:t>sport</a:t>
            </a:r>
            <a:r>
              <a:rPr lang="en-US" sz="2400" dirty="0"/>
              <a:t> for the period </a:t>
            </a:r>
            <a:r>
              <a:rPr lang="en-US" sz="2400" dirty="0" smtClean="0"/>
              <a:t>2014-2020</a:t>
            </a:r>
          </a:p>
          <a:p>
            <a:pPr algn="just">
              <a:spcBef>
                <a:spcPct val="20000"/>
              </a:spcBef>
              <a:defRPr/>
            </a:pPr>
            <a:endParaRPr lang="en-US" sz="2400" dirty="0" smtClean="0"/>
          </a:p>
          <a:p>
            <a:pPr marL="342900" indent="-342900" algn="just">
              <a:spcBef>
                <a:spcPct val="20000"/>
              </a:spcBef>
              <a:buFont typeface="Wingdings" panose="05000000000000000000" pitchFamily="2" charset="2"/>
              <a:buChar char="ü"/>
              <a:defRPr/>
            </a:pPr>
            <a:r>
              <a:rPr lang="en-US" sz="2400" b="1" dirty="0" smtClean="0">
                <a:solidFill>
                  <a:srgbClr val="01A6C7"/>
                </a:solidFill>
              </a:rPr>
              <a:t>Three main Actions</a:t>
            </a:r>
            <a:r>
              <a:rPr lang="en-US" sz="2400" dirty="0" smtClean="0"/>
              <a:t> (implemented as direct and indirect management): </a:t>
            </a:r>
          </a:p>
          <a:p>
            <a:pPr marL="342900" indent="-342900" algn="just">
              <a:spcBef>
                <a:spcPct val="20000"/>
              </a:spcBef>
              <a:buFont typeface="Wingdings" panose="05000000000000000000" pitchFamily="2" charset="2"/>
              <a:buChar char="Ø"/>
              <a:defRPr/>
            </a:pPr>
            <a:r>
              <a:rPr lang="en-US" sz="2400" dirty="0" smtClean="0">
                <a:solidFill>
                  <a:schemeClr val="tx1">
                    <a:lumMod val="75000"/>
                    <a:lumOff val="25000"/>
                  </a:schemeClr>
                </a:solidFill>
              </a:rPr>
              <a:t>KA1: </a:t>
            </a:r>
            <a:r>
              <a:rPr lang="en-US" sz="2400" b="1" dirty="0" smtClean="0">
                <a:solidFill>
                  <a:srgbClr val="01A6C7"/>
                </a:solidFill>
              </a:rPr>
              <a:t>Mobility</a:t>
            </a:r>
            <a:r>
              <a:rPr lang="en-US" sz="2400" dirty="0" smtClean="0">
                <a:solidFill>
                  <a:schemeClr val="tx1">
                    <a:lumMod val="75000"/>
                    <a:lumOff val="25000"/>
                  </a:schemeClr>
                </a:solidFill>
              </a:rPr>
              <a:t> of individuals</a:t>
            </a:r>
          </a:p>
          <a:p>
            <a:pPr marL="342900" indent="-342900" algn="just">
              <a:spcBef>
                <a:spcPct val="20000"/>
              </a:spcBef>
              <a:buFont typeface="Wingdings" panose="05000000000000000000" pitchFamily="2" charset="2"/>
              <a:buChar char="Ø"/>
              <a:defRPr/>
            </a:pPr>
            <a:r>
              <a:rPr lang="en-US" sz="2400" dirty="0" smtClean="0">
                <a:solidFill>
                  <a:schemeClr val="tx1">
                    <a:lumMod val="75000"/>
                    <a:lumOff val="25000"/>
                  </a:schemeClr>
                </a:solidFill>
              </a:rPr>
              <a:t>KA2: </a:t>
            </a:r>
            <a:r>
              <a:rPr lang="en-US" sz="2400" b="1" dirty="0" smtClean="0">
                <a:solidFill>
                  <a:srgbClr val="01A6C7"/>
                </a:solidFill>
              </a:rPr>
              <a:t>Cooperation</a:t>
            </a:r>
            <a:r>
              <a:rPr lang="en-US" sz="2400" dirty="0" smtClean="0">
                <a:solidFill>
                  <a:schemeClr val="tx1">
                    <a:lumMod val="75000"/>
                    <a:lumOff val="25000"/>
                  </a:schemeClr>
                </a:solidFill>
              </a:rPr>
              <a:t> of Innovation and the Exchange of Good Practices</a:t>
            </a:r>
          </a:p>
          <a:p>
            <a:pPr marL="342900" indent="-342900" algn="just">
              <a:spcBef>
                <a:spcPct val="20000"/>
              </a:spcBef>
              <a:buFont typeface="Wingdings" panose="05000000000000000000" pitchFamily="2" charset="2"/>
              <a:buChar char="Ø"/>
              <a:defRPr/>
            </a:pPr>
            <a:r>
              <a:rPr lang="en-US" sz="2400" dirty="0" smtClean="0">
                <a:solidFill>
                  <a:schemeClr val="tx1">
                    <a:lumMod val="75000"/>
                    <a:lumOff val="25000"/>
                  </a:schemeClr>
                </a:solidFill>
              </a:rPr>
              <a:t>KA3: Support for </a:t>
            </a:r>
            <a:r>
              <a:rPr lang="en-US" sz="2400" b="1" dirty="0" smtClean="0">
                <a:solidFill>
                  <a:srgbClr val="01A6C7"/>
                </a:solidFill>
              </a:rPr>
              <a:t>Policy Reform</a:t>
            </a:r>
            <a:endParaRPr lang="en-GB" sz="2200" b="1" dirty="0">
              <a:solidFill>
                <a:srgbClr val="01A6C7"/>
              </a:solidFill>
            </a:endParaRPr>
          </a:p>
        </p:txBody>
      </p:sp>
    </p:spTree>
    <p:extLst>
      <p:ext uri="{BB962C8B-B14F-4D97-AF65-F5344CB8AC3E}">
        <p14:creationId xmlns:p14="http://schemas.microsoft.com/office/powerpoint/2010/main" val="3067029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entagon 11"/>
          <p:cNvSpPr/>
          <p:nvPr/>
        </p:nvSpPr>
        <p:spPr>
          <a:xfrm>
            <a:off x="676114" y="3315308"/>
            <a:ext cx="8247681" cy="960590"/>
          </a:xfrm>
          <a:prstGeom prst="homePlate">
            <a:avLst/>
          </a:prstGeom>
          <a:solidFill>
            <a:srgbClr val="01A6C7"/>
          </a:solidFill>
          <a:ln>
            <a:solidFill>
              <a:srgbClr val="17D3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txBox="1">
            <a:spLocks/>
          </p:cNvSpPr>
          <p:nvPr/>
        </p:nvSpPr>
        <p:spPr>
          <a:xfrm>
            <a:off x="521660" y="188640"/>
            <a:ext cx="8064896" cy="973027"/>
          </a:xfrm>
          <a:prstGeom prst="rect">
            <a:avLst/>
          </a:prstGeom>
        </p:spPr>
        <p:txBody>
          <a:bodyPr vert="horz" lIns="91440" tIns="45720" rIns="91440" bIns="45720" rtlCol="0" anchor="ctr">
            <a:noAutofit/>
          </a:bodyPr>
          <a:lstStyle/>
          <a:p>
            <a:pPr algn="ctr">
              <a:spcBef>
                <a:spcPct val="0"/>
              </a:spcBef>
              <a:defRPr/>
            </a:pPr>
            <a:endParaRPr lang="en-US" sz="3600" b="1" dirty="0" smtClean="0">
              <a:solidFill>
                <a:srgbClr val="01A6C7"/>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48461" y="417308"/>
            <a:ext cx="7992888" cy="5796000"/>
          </a:xfrm>
          <a:prstGeom prst="rect">
            <a:avLst/>
          </a:prstGeom>
        </p:spPr>
        <p:txBody>
          <a:bodyPr/>
          <a:lstStyle/>
          <a:p>
            <a:pPr algn="ctr">
              <a:spcBef>
                <a:spcPct val="0"/>
              </a:spcBef>
              <a:defRPr/>
            </a:pPr>
            <a:r>
              <a:rPr lang="en-US" sz="3600" b="1" dirty="0">
                <a:solidFill>
                  <a:srgbClr val="01A6C7"/>
                </a:solidFill>
              </a:rPr>
              <a:t>Funding Rules-LTTs </a:t>
            </a:r>
            <a:r>
              <a:rPr lang="en-US" sz="3600" b="1" dirty="0" smtClean="0">
                <a:solidFill>
                  <a:srgbClr val="01A6C7"/>
                </a:solidFill>
              </a:rPr>
              <a:t>(4/5)</a:t>
            </a:r>
          </a:p>
          <a:p>
            <a:pPr algn="ctr">
              <a:spcBef>
                <a:spcPct val="0"/>
              </a:spcBef>
              <a:defRPr/>
            </a:pPr>
            <a:r>
              <a:rPr lang="en-US" sz="3000" b="1" dirty="0" smtClean="0">
                <a:solidFill>
                  <a:schemeClr val="bg1">
                    <a:lumMod val="50000"/>
                  </a:schemeClr>
                </a:solidFill>
              </a:rPr>
              <a:t>Linguistic Support</a:t>
            </a:r>
            <a:endParaRPr lang="en-GB" sz="3000" b="1" dirty="0">
              <a:solidFill>
                <a:schemeClr val="bg1">
                  <a:lumMod val="50000"/>
                </a:schemeClr>
              </a:solidFill>
            </a:endParaRPr>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algn="just">
              <a:spcBef>
                <a:spcPct val="20000"/>
              </a:spcBef>
              <a:defRPr/>
            </a:pPr>
            <a:r>
              <a:rPr lang="en-US" sz="2400" b="1" i="1" dirty="0" smtClean="0">
                <a:solidFill>
                  <a:schemeClr val="tx1">
                    <a:lumMod val="75000"/>
                    <a:lumOff val="25000"/>
                  </a:schemeClr>
                </a:solidFill>
              </a:rPr>
              <a:t>			</a:t>
            </a:r>
          </a:p>
          <a:p>
            <a:pPr algn="just">
              <a:spcBef>
                <a:spcPct val="20000"/>
              </a:spcBef>
              <a:defRPr/>
            </a:pPr>
            <a:r>
              <a:rPr lang="en-US" sz="2400" b="1" i="1" dirty="0" smtClean="0">
                <a:solidFill>
                  <a:schemeClr val="tx1">
                    <a:lumMod val="75000"/>
                    <a:lumOff val="25000"/>
                  </a:schemeClr>
                </a:solidFill>
              </a:rPr>
              <a:t>Linguistic Support</a:t>
            </a:r>
            <a:r>
              <a:rPr lang="en-US" sz="2400" dirty="0">
                <a:solidFill>
                  <a:schemeClr val="tx1">
                    <a:lumMod val="75000"/>
                    <a:lumOff val="25000"/>
                  </a:schemeClr>
                </a:solidFill>
              </a:rPr>
              <a:t> </a:t>
            </a:r>
            <a:r>
              <a:rPr lang="en-US" sz="2400" dirty="0" smtClean="0">
                <a:solidFill>
                  <a:schemeClr val="tx1">
                    <a:lumMod val="75000"/>
                    <a:lumOff val="25000"/>
                  </a:schemeClr>
                </a:solidFill>
              </a:rPr>
              <a:t>   </a:t>
            </a:r>
            <a:r>
              <a:rPr lang="en-US" sz="2000" dirty="0" smtClean="0">
                <a:solidFill>
                  <a:schemeClr val="tx1">
                    <a:lumMod val="75000"/>
                    <a:lumOff val="25000"/>
                  </a:schemeClr>
                </a:solidFill>
              </a:rPr>
              <a:t>Unit contribution to costs linked to the support offered to participants in order to improve the knowledge of the language of instruction or work</a:t>
            </a:r>
          </a:p>
          <a:p>
            <a:pPr algn="just">
              <a:spcBef>
                <a:spcPct val="20000"/>
              </a:spcBef>
              <a:defRPr/>
            </a:pPr>
            <a:endParaRPr lang="en-US" sz="2000" dirty="0" smtClean="0">
              <a:solidFill>
                <a:schemeClr val="tx1">
                  <a:lumMod val="75000"/>
                  <a:lumOff val="25000"/>
                </a:schemeClr>
              </a:solidFill>
            </a:endParaRPr>
          </a:p>
          <a:p>
            <a:pPr marL="361950" indent="-361950" algn="ctr">
              <a:spcBef>
                <a:spcPct val="20000"/>
              </a:spcBef>
              <a:defRPr/>
            </a:pPr>
            <a:r>
              <a:rPr lang="en-US" sz="2000" dirty="0" smtClean="0">
                <a:solidFill>
                  <a:schemeClr val="tx1">
                    <a:lumMod val="75000"/>
                    <a:lumOff val="25000"/>
                  </a:schemeClr>
                </a:solidFill>
              </a:rPr>
              <a:t>    </a:t>
            </a:r>
            <a:r>
              <a:rPr lang="en-US" sz="2200" dirty="0" smtClean="0">
                <a:solidFill>
                  <a:schemeClr val="tx1">
                    <a:lumMod val="75000"/>
                    <a:lumOff val="25000"/>
                  </a:schemeClr>
                </a:solidFill>
              </a:rPr>
              <a:t>150 Euro per participant needing linguistic support</a:t>
            </a:r>
            <a:endParaRPr lang="en-US" sz="2200" dirty="0">
              <a:solidFill>
                <a:schemeClr val="tx1">
                  <a:lumMod val="75000"/>
                  <a:lumOff val="25000"/>
                </a:schemeClr>
              </a:solidFill>
            </a:endParaRPr>
          </a:p>
          <a:p>
            <a:pPr marL="361950" indent="-361950" algn="ctr">
              <a:spcBef>
                <a:spcPct val="20000"/>
              </a:spcBef>
              <a:defRPr/>
            </a:pPr>
            <a:endParaRPr lang="en-US" sz="2000" dirty="0" smtClean="0">
              <a:solidFill>
                <a:schemeClr val="tx1">
                  <a:lumMod val="75000"/>
                  <a:lumOff val="25000"/>
                </a:schemeClr>
              </a:solidFill>
            </a:endParaRPr>
          </a:p>
          <a:p>
            <a:pPr algn="just">
              <a:spcBef>
                <a:spcPct val="20000"/>
              </a:spcBef>
              <a:defRPr/>
            </a:pPr>
            <a:endParaRPr lang="en-US" sz="2000" dirty="0">
              <a:solidFill>
                <a:schemeClr val="tx1">
                  <a:lumMod val="75000"/>
                  <a:lumOff val="25000"/>
                </a:schemeClr>
              </a:solidFill>
            </a:endParaRP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521660" y="5085184"/>
            <a:ext cx="6714636" cy="369332"/>
          </a:xfrm>
          <a:prstGeom prst="rect">
            <a:avLst/>
          </a:prstGeom>
          <a:noFill/>
        </p:spPr>
        <p:txBody>
          <a:bodyPr wrap="square" rtlCol="0">
            <a:spAutoFit/>
          </a:bodyPr>
          <a:lstStyle/>
          <a:p>
            <a:r>
              <a:rPr lang="en-US" dirty="0" smtClean="0"/>
              <a:t>  </a:t>
            </a:r>
            <a:r>
              <a:rPr lang="en-US" u="sng" dirty="0" smtClean="0"/>
              <a:t>Note</a:t>
            </a:r>
            <a:r>
              <a:rPr lang="en-US" dirty="0" smtClean="0"/>
              <a:t>: It applies only for activities lasting between 2 and 12 months</a:t>
            </a:r>
            <a:endParaRPr lang="en-US" dirty="0"/>
          </a:p>
        </p:txBody>
      </p:sp>
    </p:spTree>
    <p:extLst>
      <p:ext uri="{BB962C8B-B14F-4D97-AF65-F5344CB8AC3E}">
        <p14:creationId xmlns:p14="http://schemas.microsoft.com/office/powerpoint/2010/main" val="1635190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85766" y="315113"/>
            <a:ext cx="8064896" cy="973027"/>
          </a:xfrm>
          <a:prstGeom prst="rect">
            <a:avLst/>
          </a:prstGeom>
        </p:spPr>
        <p:txBody>
          <a:bodyPr vert="horz" lIns="91440" tIns="45720" rIns="91440" bIns="45720" rtlCol="0" anchor="ctr">
            <a:noAutofit/>
          </a:bodyPr>
          <a:lstStyle/>
          <a:p>
            <a:pPr algn="ctr">
              <a:spcBef>
                <a:spcPct val="0"/>
              </a:spcBef>
              <a:defRPr/>
            </a:pPr>
            <a:r>
              <a:rPr lang="en-US" sz="3600" b="1" dirty="0" smtClean="0">
                <a:solidFill>
                  <a:srgbClr val="01A6C7"/>
                </a:solidFill>
                <a:ea typeface="+mj-ea"/>
                <a:cs typeface="+mj-cs"/>
              </a:rPr>
              <a:t>  </a:t>
            </a:r>
            <a:endParaRPr lang="en-GB" sz="3000" b="1" dirty="0" smtClean="0">
              <a:solidFill>
                <a:schemeClr val="bg1">
                  <a:lumMod val="50000"/>
                </a:schemeClr>
              </a:solidFill>
              <a:ea typeface="+mj-ea"/>
              <a:cs typeface="+mj-cs"/>
            </a:endParaRPr>
          </a:p>
        </p:txBody>
      </p:sp>
      <p:sp>
        <p:nvSpPr>
          <p:cNvPr id="3" name="Content Placeholder 2"/>
          <p:cNvSpPr txBox="1">
            <a:spLocks/>
          </p:cNvSpPr>
          <p:nvPr/>
        </p:nvSpPr>
        <p:spPr>
          <a:xfrm>
            <a:off x="593668" y="1119063"/>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168835" y="1844825"/>
            <a:ext cx="7992888" cy="4265237"/>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213952" y="1513805"/>
            <a:ext cx="8677404" cy="4049214"/>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i="1" dirty="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48461" y="801627"/>
            <a:ext cx="7992888" cy="5796000"/>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68835" y="1513805"/>
            <a:ext cx="7992888" cy="4616898"/>
          </a:xfrm>
          <a:prstGeom prst="rect">
            <a:avLst/>
          </a:prstGeom>
        </p:spPr>
        <p:txBody>
          <a:bodyPr/>
          <a:lstStyle/>
          <a:p>
            <a:pPr algn="just">
              <a:spcBef>
                <a:spcPct val="20000"/>
              </a:spcBef>
              <a:defRPr/>
            </a:pPr>
            <a:endParaRPr lang="en-GB" sz="2400" dirty="0"/>
          </a:p>
        </p:txBody>
      </p:sp>
      <p:sp>
        <p:nvSpPr>
          <p:cNvPr id="32" name="Content Placeholder 2"/>
          <p:cNvSpPr txBox="1">
            <a:spLocks/>
          </p:cNvSpPr>
          <p:nvPr/>
        </p:nvSpPr>
        <p:spPr>
          <a:xfrm>
            <a:off x="179512" y="1700808"/>
            <a:ext cx="8677404" cy="4409254"/>
          </a:xfrm>
          <a:prstGeom prst="rect">
            <a:avLst/>
          </a:prstGeom>
        </p:spPr>
        <p:txBody>
          <a:bodyPr/>
          <a:lstStyle/>
          <a:p>
            <a:pPr algn="just">
              <a:spcBef>
                <a:spcPct val="20000"/>
              </a:spcBef>
              <a:defRPr/>
            </a:pPr>
            <a:r>
              <a:rPr lang="en-US" sz="2400" b="1" i="1" dirty="0" smtClean="0">
                <a:solidFill>
                  <a:schemeClr val="tx1">
                    <a:lumMod val="75000"/>
                    <a:lumOff val="25000"/>
                  </a:schemeClr>
                </a:solidFill>
              </a:rPr>
              <a:t>			</a:t>
            </a:r>
          </a:p>
        </p:txBody>
      </p:sp>
      <p:sp>
        <p:nvSpPr>
          <p:cNvPr id="4" name="AutoShape 2" descr="Image result for Exceptional Costs KA2 Pictures"/>
          <p:cNvSpPr>
            <a:spLocks noChangeAspect="1" noChangeArrowheads="1"/>
          </p:cNvSpPr>
          <p:nvPr/>
        </p:nvSpPr>
        <p:spPr bwMode="auto">
          <a:xfrm>
            <a:off x="155575" y="-21478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Image result for Exceptional Costs KA2 Pictures"/>
          <p:cNvSpPr>
            <a:spLocks noChangeAspect="1" noChangeArrowheads="1"/>
          </p:cNvSpPr>
          <p:nvPr/>
        </p:nvSpPr>
        <p:spPr bwMode="auto">
          <a:xfrm>
            <a:off x="307975" y="-1995488"/>
            <a:ext cx="8096250" cy="4476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7" descr="Image result for Financial related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521660" y="5085184"/>
            <a:ext cx="6714636" cy="369332"/>
          </a:xfrm>
          <a:prstGeom prst="rect">
            <a:avLst/>
          </a:prstGeom>
          <a:noFill/>
        </p:spPr>
        <p:txBody>
          <a:bodyPr wrap="square" rtlCol="0">
            <a:spAutoFit/>
          </a:bodyPr>
          <a:lstStyle/>
          <a:p>
            <a:r>
              <a:rPr lang="en-US" dirty="0" smtClean="0"/>
              <a:t> </a:t>
            </a:r>
            <a:endParaRPr lang="en-US" dirty="0"/>
          </a:p>
        </p:txBody>
      </p:sp>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5733" y="1664843"/>
            <a:ext cx="5678357" cy="3199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312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GB" sz="3600" b="1" dirty="0" smtClean="0">
                <a:solidFill>
                  <a:srgbClr val="01A6C7"/>
                </a:solidFill>
                <a:ea typeface="+mj-ea"/>
                <a:cs typeface="+mj-cs"/>
              </a:rPr>
              <a:t>General overview of Erasmus+ (2/2)</a:t>
            </a:r>
          </a:p>
          <a:p>
            <a:pPr algn="ctr">
              <a:spcBef>
                <a:spcPct val="0"/>
              </a:spcBef>
              <a:defRPr/>
            </a:pPr>
            <a:r>
              <a:rPr lang="en-GB" sz="2800" b="1" dirty="0" smtClean="0">
                <a:solidFill>
                  <a:schemeClr val="bg1">
                    <a:lumMod val="50000"/>
                  </a:schemeClr>
                </a:solidFill>
                <a:ea typeface="+mj-ea"/>
                <a:cs typeface="+mj-cs"/>
              </a:rPr>
              <a:t>Management of the Program</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3140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98468" y="1161667"/>
            <a:ext cx="7992888" cy="4697288"/>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dirty="0" smtClean="0">
              <a:solidFill>
                <a:schemeClr val="tx1">
                  <a:lumMod val="75000"/>
                  <a:lumOff val="25000"/>
                </a:schemeClr>
              </a:solidFill>
            </a:endParaRPr>
          </a:p>
          <a:p>
            <a:pPr algn="just">
              <a:spcBef>
                <a:spcPct val="20000"/>
              </a:spcBef>
              <a:defRPr/>
            </a:pPr>
            <a:endParaRPr lang="en-US" sz="2400" dirty="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b="1" dirty="0" smtClean="0">
                <a:solidFill>
                  <a:srgbClr val="01A6C7"/>
                </a:solidFill>
              </a:rPr>
              <a:t>Direct Management – Centralized actions: </a:t>
            </a:r>
            <a:r>
              <a:rPr lang="en-US" sz="2400" dirty="0" smtClean="0"/>
              <a:t>under the responsibility of </a:t>
            </a:r>
            <a:r>
              <a:rPr lang="en-US" sz="2400" b="1" dirty="0" smtClean="0">
                <a:solidFill>
                  <a:srgbClr val="01A6C7"/>
                </a:solidFill>
              </a:rPr>
              <a:t>The </a:t>
            </a:r>
            <a:r>
              <a:rPr lang="en-US" sz="2400" b="1" dirty="0">
                <a:solidFill>
                  <a:srgbClr val="01A6C7"/>
                </a:solidFill>
              </a:rPr>
              <a:t>European Commission's Education, Audiovisual and Culture Executive Agency</a:t>
            </a:r>
            <a:r>
              <a:rPr lang="en-US" sz="2400" dirty="0"/>
              <a:t> </a:t>
            </a:r>
            <a:r>
              <a:rPr lang="en-US" sz="2400" dirty="0" smtClean="0"/>
              <a:t>(“Executive Agency”)</a:t>
            </a:r>
          </a:p>
          <a:p>
            <a:pPr marL="342900" indent="-342900" algn="just">
              <a:spcBef>
                <a:spcPct val="20000"/>
              </a:spcBef>
              <a:buFont typeface="Wingdings" panose="05000000000000000000" pitchFamily="2" charset="2"/>
              <a:buChar char="ü"/>
              <a:defRPr/>
            </a:pPr>
            <a:endParaRPr lang="en-US" sz="2400" dirty="0"/>
          </a:p>
          <a:p>
            <a:pPr marL="342900" indent="-342900" algn="just">
              <a:spcBef>
                <a:spcPct val="20000"/>
              </a:spcBef>
              <a:buFont typeface="Wingdings" panose="05000000000000000000" pitchFamily="2" charset="2"/>
              <a:buChar char="ü"/>
              <a:defRPr/>
            </a:pPr>
            <a:r>
              <a:rPr lang="en-US" sz="2400" b="1" dirty="0" smtClean="0">
                <a:solidFill>
                  <a:srgbClr val="01A6C7"/>
                </a:solidFill>
              </a:rPr>
              <a:t>Indirect Management – Decentralized actions: </a:t>
            </a:r>
            <a:r>
              <a:rPr lang="en-US" sz="2400" dirty="0" smtClean="0"/>
              <a:t>entrusted to </a:t>
            </a:r>
            <a:r>
              <a:rPr lang="en-US" sz="2400" b="1" dirty="0" smtClean="0">
                <a:solidFill>
                  <a:srgbClr val="01A6C7"/>
                </a:solidFill>
              </a:rPr>
              <a:t>National Agencies </a:t>
            </a:r>
            <a:r>
              <a:rPr lang="en-US" sz="2400" dirty="0" smtClean="0"/>
              <a:t>(Program Countries)</a:t>
            </a:r>
          </a:p>
        </p:txBody>
      </p:sp>
    </p:spTree>
    <p:extLst>
      <p:ext uri="{BB962C8B-B14F-4D97-AF65-F5344CB8AC3E}">
        <p14:creationId xmlns:p14="http://schemas.microsoft.com/office/powerpoint/2010/main" val="3311607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4822" y="212061"/>
            <a:ext cx="8064896" cy="1080120"/>
          </a:xfrm>
          <a:prstGeom prst="rect">
            <a:avLst/>
          </a:prstGeom>
        </p:spPr>
        <p:txBody>
          <a:bodyPr vert="horz" lIns="91440" tIns="45720" rIns="91440" bIns="45720" rtlCol="0" anchor="ctr">
            <a:noAutofit/>
          </a:bodyPr>
          <a:lstStyle/>
          <a:p>
            <a:pPr algn="ctr">
              <a:spcBef>
                <a:spcPct val="0"/>
              </a:spcBef>
              <a:defRPr/>
            </a:pPr>
            <a:r>
              <a:rPr lang="en-GB" sz="3600" b="1" dirty="0" smtClean="0">
                <a:solidFill>
                  <a:srgbClr val="01A6C7"/>
                </a:solidFill>
                <a:ea typeface="+mj-ea"/>
                <a:cs typeface="+mj-cs"/>
              </a:rPr>
              <a:t>Decentralized actions - KA2</a:t>
            </a:r>
            <a:endParaRPr lang="en-GB" sz="2800" b="1" dirty="0" smtClean="0">
              <a:solidFill>
                <a:srgbClr val="01A6C7"/>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3140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593668" y="1000108"/>
            <a:ext cx="8297688" cy="4715605"/>
          </a:xfrm>
          <a:prstGeom prst="rect">
            <a:avLst/>
          </a:prstGeom>
        </p:spPr>
        <p:txBody>
          <a:bodyPr/>
          <a:lstStyle/>
          <a:p>
            <a:pPr algn="just">
              <a:spcBef>
                <a:spcPct val="20000"/>
              </a:spcBef>
              <a:defRPr/>
            </a:pPr>
            <a:endParaRPr lang="en-GB" sz="2400" dirty="0" smtClean="0"/>
          </a:p>
          <a:p>
            <a:pPr marL="342900" indent="-342900" algn="just">
              <a:spcBef>
                <a:spcPct val="20000"/>
              </a:spcBef>
              <a:buFont typeface="Wingdings" panose="05000000000000000000" pitchFamily="2" charset="2"/>
              <a:buChar char="ü"/>
              <a:defRPr/>
            </a:pPr>
            <a:r>
              <a:rPr lang="en-GB" sz="2400" dirty="0" smtClean="0"/>
              <a:t>KA2 supports </a:t>
            </a:r>
            <a:r>
              <a:rPr lang="en-GB" sz="2400" b="1" dirty="0" smtClean="0">
                <a:solidFill>
                  <a:srgbClr val="01A6C7"/>
                </a:solidFill>
              </a:rPr>
              <a:t>Strategic </a:t>
            </a:r>
            <a:r>
              <a:rPr lang="en-GB" sz="2400" b="1" dirty="0">
                <a:solidFill>
                  <a:srgbClr val="01A6C7"/>
                </a:solidFill>
              </a:rPr>
              <a:t>Partnerships in the Field of Education, Training and </a:t>
            </a:r>
            <a:r>
              <a:rPr lang="en-GB" sz="2400" b="1" dirty="0" smtClean="0">
                <a:solidFill>
                  <a:srgbClr val="01A6C7"/>
                </a:solidFill>
              </a:rPr>
              <a:t>Youth</a:t>
            </a:r>
          </a:p>
          <a:p>
            <a:pPr algn="just">
              <a:spcBef>
                <a:spcPct val="20000"/>
              </a:spcBef>
              <a:defRPr/>
            </a:pPr>
            <a:endParaRPr lang="en-GB" sz="2400" dirty="0" smtClean="0"/>
          </a:p>
          <a:p>
            <a:pPr marL="342900" indent="-342900" algn="just">
              <a:spcBef>
                <a:spcPct val="20000"/>
              </a:spcBef>
              <a:buFont typeface="Wingdings" panose="05000000000000000000" pitchFamily="2" charset="2"/>
              <a:buChar char="ü"/>
              <a:defRPr/>
            </a:pPr>
            <a:r>
              <a:rPr lang="en-GB" sz="2400" b="1" dirty="0" smtClean="0">
                <a:solidFill>
                  <a:srgbClr val="01A6C7"/>
                </a:solidFill>
              </a:rPr>
              <a:t>Two types </a:t>
            </a:r>
            <a:r>
              <a:rPr lang="en-GB" sz="2400" dirty="0" smtClean="0"/>
              <a:t>of partnerships:</a:t>
            </a:r>
            <a:endParaRPr lang="en-GB" sz="2400" dirty="0"/>
          </a:p>
          <a:p>
            <a:pPr marL="342900" indent="-342900" algn="just">
              <a:spcBef>
                <a:spcPct val="20000"/>
              </a:spcBef>
              <a:buFont typeface="Wingdings" panose="05000000000000000000" pitchFamily="2" charset="2"/>
              <a:buChar char="Ø"/>
              <a:defRPr/>
            </a:pPr>
            <a:r>
              <a:rPr lang="en-US" sz="2400" dirty="0" smtClean="0"/>
              <a:t>Strategic Partnerships supporting </a:t>
            </a:r>
            <a:r>
              <a:rPr lang="en-US" sz="2400" b="1" dirty="0" smtClean="0">
                <a:solidFill>
                  <a:srgbClr val="01A6C7"/>
                </a:solidFill>
              </a:rPr>
              <a:t>innovation</a:t>
            </a:r>
            <a:r>
              <a:rPr lang="en-US" sz="2400" dirty="0" smtClean="0"/>
              <a:t> (SE, VET, HE, AE, Youth)</a:t>
            </a:r>
            <a:endParaRPr lang="en-US" sz="2400" dirty="0"/>
          </a:p>
          <a:p>
            <a:pPr marL="342900" indent="-342900" algn="just">
              <a:spcBef>
                <a:spcPct val="20000"/>
              </a:spcBef>
              <a:buFont typeface="Wingdings" panose="05000000000000000000" pitchFamily="2" charset="2"/>
              <a:buChar char="Ø"/>
              <a:defRPr/>
            </a:pPr>
            <a:r>
              <a:rPr lang="en-US" sz="2400" dirty="0" smtClean="0"/>
              <a:t>Strategic Partnerships supporting </a:t>
            </a:r>
            <a:r>
              <a:rPr lang="en-US" sz="2400" b="1" dirty="0" smtClean="0">
                <a:solidFill>
                  <a:srgbClr val="01A6C7"/>
                </a:solidFill>
              </a:rPr>
              <a:t>exchange of good practices</a:t>
            </a:r>
            <a:r>
              <a:rPr lang="en-US" sz="2400" dirty="0" smtClean="0"/>
              <a:t> (SE, VET, AE, Youth)</a:t>
            </a:r>
            <a:r>
              <a:rPr lang="en-US" sz="2400" dirty="0" smtClean="0">
                <a:sym typeface="Wingdings" panose="05000000000000000000" pitchFamily="2" charset="2"/>
              </a:rPr>
              <a:t></a:t>
            </a:r>
            <a:r>
              <a:rPr lang="en-US" sz="2400" u="sng" dirty="0" smtClean="0"/>
              <a:t>School Exchange Partnerships may be realized under this type only!!</a:t>
            </a:r>
          </a:p>
        </p:txBody>
      </p:sp>
    </p:spTree>
    <p:extLst>
      <p:ext uri="{BB962C8B-B14F-4D97-AF65-F5344CB8AC3E}">
        <p14:creationId xmlns:p14="http://schemas.microsoft.com/office/powerpoint/2010/main" val="1825549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3000" b="1" dirty="0" smtClean="0">
                <a:solidFill>
                  <a:srgbClr val="01A6C7"/>
                </a:solidFill>
                <a:ea typeface="+mj-ea"/>
                <a:cs typeface="+mj-cs"/>
              </a:rPr>
              <a:t>School Exchange Partnerships – General Info (1/9)</a:t>
            </a:r>
          </a:p>
          <a:p>
            <a:pPr algn="ctr">
              <a:spcBef>
                <a:spcPct val="0"/>
              </a:spcBef>
              <a:defRPr/>
            </a:pPr>
            <a:r>
              <a:rPr lang="en-US" sz="2800" b="1" dirty="0" smtClean="0">
                <a:solidFill>
                  <a:schemeClr val="bg1">
                    <a:lumMod val="50000"/>
                  </a:schemeClr>
                </a:solidFill>
                <a:ea typeface="+mj-ea"/>
                <a:cs typeface="+mj-cs"/>
              </a:rPr>
              <a:t>Main goal </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29725" y="1412777"/>
            <a:ext cx="7992888" cy="414137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80576" y="1332385"/>
            <a:ext cx="7992888" cy="4697288"/>
          </a:xfrm>
          <a:prstGeom prst="rect">
            <a:avLst/>
          </a:prstGeom>
        </p:spPr>
        <p:txBody>
          <a:bodyPr/>
          <a:lstStyle/>
          <a:p>
            <a:pPr marL="342900" indent="-342900" algn="just">
              <a:spcBef>
                <a:spcPct val="20000"/>
              </a:spcBef>
              <a:buFont typeface="Wingdings" panose="05000000000000000000" pitchFamily="2" charset="2"/>
              <a:buChar char="ü"/>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School Exchange Partnerships aim at:</a:t>
            </a: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Strengthening the </a:t>
            </a:r>
            <a:r>
              <a:rPr lang="en-US" sz="2400" b="1" dirty="0" smtClean="0">
                <a:solidFill>
                  <a:srgbClr val="01AED1"/>
                </a:solidFill>
              </a:rPr>
              <a:t>European Dimension</a:t>
            </a:r>
            <a:r>
              <a:rPr lang="en-US" sz="2400" dirty="0" smtClean="0">
                <a:solidFill>
                  <a:schemeClr val="tx1">
                    <a:lumMod val="75000"/>
                    <a:lumOff val="25000"/>
                  </a:schemeClr>
                </a:solidFill>
              </a:rPr>
              <a:t> of participating schools</a:t>
            </a: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Building up the schools’ capacity for </a:t>
            </a:r>
            <a:r>
              <a:rPr lang="en-US" sz="2400" b="1" dirty="0" smtClean="0">
                <a:solidFill>
                  <a:srgbClr val="01AED1"/>
                </a:solidFill>
              </a:rPr>
              <a:t>cross-border cooperation</a:t>
            </a:r>
          </a:p>
          <a:p>
            <a:pPr marL="342900" indent="-342900" algn="just">
              <a:spcBef>
                <a:spcPct val="20000"/>
              </a:spcBef>
              <a:buFont typeface="Wingdings" panose="05000000000000000000" pitchFamily="2" charset="2"/>
              <a:buChar char="§"/>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Building up the school’s ability to cope with </a:t>
            </a:r>
            <a:r>
              <a:rPr lang="en-US" sz="2400" b="1" dirty="0" smtClean="0">
                <a:solidFill>
                  <a:srgbClr val="01AED1"/>
                </a:solidFill>
              </a:rPr>
              <a:t>new </a:t>
            </a:r>
          </a:p>
          <a:p>
            <a:pPr algn="just">
              <a:spcBef>
                <a:spcPct val="20000"/>
              </a:spcBef>
              <a:defRPr/>
            </a:pPr>
            <a:r>
              <a:rPr lang="en-US" sz="2400" b="1" dirty="0">
                <a:solidFill>
                  <a:srgbClr val="01AED1"/>
                </a:solidFill>
              </a:rPr>
              <a:t> </a:t>
            </a:r>
            <a:r>
              <a:rPr lang="en-US" sz="2400" b="1" dirty="0" smtClean="0">
                <a:solidFill>
                  <a:srgbClr val="01AED1"/>
                </a:solidFill>
              </a:rPr>
              <a:t>    challenges</a:t>
            </a: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3745922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3000" b="1" dirty="0">
                <a:solidFill>
                  <a:srgbClr val="01A6C7"/>
                </a:solidFill>
              </a:rPr>
              <a:t>School Exchange Partnerships – General Info </a:t>
            </a:r>
            <a:r>
              <a:rPr lang="en-US" sz="3000" b="1" dirty="0" smtClean="0">
                <a:solidFill>
                  <a:srgbClr val="01A6C7"/>
                </a:solidFill>
              </a:rPr>
              <a:t>(2/9) </a:t>
            </a:r>
            <a:r>
              <a:rPr lang="en-GB" sz="2800" b="1" dirty="0" smtClean="0">
                <a:solidFill>
                  <a:schemeClr val="bg1">
                    <a:lumMod val="50000"/>
                  </a:schemeClr>
                </a:solidFill>
                <a:ea typeface="+mj-ea"/>
                <a:cs typeface="+mj-cs"/>
              </a:rPr>
              <a:t>Who can apply</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b="1" dirty="0" smtClean="0">
                <a:solidFill>
                  <a:srgbClr val="01A6C7"/>
                </a:solidFill>
              </a:rPr>
              <a:t>Any school, public or private, located in one of the Program Countries </a:t>
            </a:r>
          </a:p>
          <a:p>
            <a:pPr algn="just">
              <a:spcBef>
                <a:spcPct val="20000"/>
              </a:spcBef>
              <a:defRPr/>
            </a:pPr>
            <a:endParaRPr lang="en-US" sz="2200" i="1" dirty="0" smtClean="0">
              <a:solidFill>
                <a:schemeClr val="tx1">
                  <a:lumMod val="75000"/>
                  <a:lumOff val="25000"/>
                </a:schemeClr>
              </a:solidFill>
            </a:endParaRPr>
          </a:p>
          <a:p>
            <a:pPr algn="just">
              <a:spcBef>
                <a:spcPct val="20000"/>
              </a:spcBef>
              <a:defRPr/>
            </a:pPr>
            <a:r>
              <a:rPr lang="en-US" sz="2200" i="1" dirty="0" smtClean="0">
                <a:solidFill>
                  <a:schemeClr val="tx1">
                    <a:lumMod val="75000"/>
                    <a:lumOff val="25000"/>
                  </a:schemeClr>
                </a:solidFill>
              </a:rPr>
              <a:t>Note 1</a:t>
            </a:r>
            <a:r>
              <a:rPr lang="en-US" sz="2200" dirty="0" smtClean="0">
                <a:solidFill>
                  <a:schemeClr val="tx1">
                    <a:lumMod val="75000"/>
                    <a:lumOff val="25000"/>
                  </a:schemeClr>
                </a:solidFill>
              </a:rPr>
              <a:t>:  The definition and/or a list of eligible schools is published on each NA’s website</a:t>
            </a:r>
          </a:p>
          <a:p>
            <a:pPr algn="just">
              <a:spcBef>
                <a:spcPct val="20000"/>
              </a:spcBef>
              <a:defRPr/>
            </a:pPr>
            <a:endParaRPr lang="en-US" sz="2200" dirty="0" smtClean="0">
              <a:solidFill>
                <a:schemeClr val="tx1">
                  <a:lumMod val="75000"/>
                  <a:lumOff val="25000"/>
                </a:schemeClr>
              </a:solidFill>
            </a:endParaRPr>
          </a:p>
          <a:p>
            <a:r>
              <a:rPr lang="en-US" sz="2200" i="1" dirty="0" smtClean="0">
                <a:solidFill>
                  <a:schemeClr val="tx1">
                    <a:lumMod val="75000"/>
                    <a:lumOff val="25000"/>
                  </a:schemeClr>
                </a:solidFill>
              </a:rPr>
              <a:t>Note 2</a:t>
            </a:r>
            <a:r>
              <a:rPr lang="en-US" sz="2200" dirty="0" smtClean="0">
                <a:solidFill>
                  <a:schemeClr val="tx1">
                    <a:lumMod val="75000"/>
                    <a:lumOff val="25000"/>
                  </a:schemeClr>
                </a:solidFill>
              </a:rPr>
              <a:t>:  Program Countries = 28 member-states of the EU + Norway, </a:t>
            </a:r>
            <a:r>
              <a:rPr lang="en-US" sz="2200" dirty="0" err="1" smtClean="0">
                <a:solidFill>
                  <a:schemeClr val="tx1">
                    <a:lumMod val="75000"/>
                    <a:lumOff val="25000"/>
                  </a:schemeClr>
                </a:solidFill>
              </a:rPr>
              <a:t>Liechtensten</a:t>
            </a:r>
            <a:r>
              <a:rPr lang="en-US" sz="2200" dirty="0" smtClean="0">
                <a:solidFill>
                  <a:schemeClr val="tx1">
                    <a:lumMod val="75000"/>
                    <a:lumOff val="25000"/>
                  </a:schemeClr>
                </a:solidFill>
              </a:rPr>
              <a:t>, Iceland + </a:t>
            </a:r>
            <a:r>
              <a:rPr lang="en-US" sz="2200" dirty="0" err="1" smtClean="0">
                <a:solidFill>
                  <a:schemeClr val="tx1">
                    <a:lumMod val="75000"/>
                    <a:lumOff val="25000"/>
                  </a:schemeClr>
                </a:solidFill>
              </a:rPr>
              <a:t>Servia</a:t>
            </a:r>
            <a:r>
              <a:rPr lang="en-US" sz="2200" dirty="0" smtClean="0">
                <a:solidFill>
                  <a:schemeClr val="tx1">
                    <a:lumMod val="75000"/>
                    <a:lumOff val="25000"/>
                  </a:schemeClr>
                </a:solidFill>
              </a:rPr>
              <a:t>, Turkey </a:t>
            </a:r>
            <a:r>
              <a:rPr lang="en-US" sz="2200" dirty="0">
                <a:solidFill>
                  <a:schemeClr val="tx1">
                    <a:lumMod val="75000"/>
                    <a:lumOff val="25000"/>
                  </a:schemeClr>
                </a:solidFill>
              </a:rPr>
              <a:t>and former Yugoslav </a:t>
            </a:r>
            <a:r>
              <a:rPr lang="en-US" sz="2200" dirty="0" smtClean="0">
                <a:solidFill>
                  <a:schemeClr val="tx1">
                    <a:lumMod val="75000"/>
                    <a:lumOff val="25000"/>
                  </a:schemeClr>
                </a:solidFill>
              </a:rPr>
              <a:t>Republic </a:t>
            </a:r>
            <a:r>
              <a:rPr lang="en-US" sz="2200" dirty="0">
                <a:solidFill>
                  <a:schemeClr val="tx1">
                    <a:lumMod val="75000"/>
                    <a:lumOff val="25000"/>
                  </a:schemeClr>
                </a:solidFill>
              </a:rPr>
              <a:t>of Macedonia </a:t>
            </a:r>
            <a:r>
              <a:rPr lang="en-US" sz="2200" dirty="0" smtClean="0">
                <a:solidFill>
                  <a:schemeClr val="tx1">
                    <a:lumMod val="75000"/>
                    <a:lumOff val="25000"/>
                  </a:schemeClr>
                </a:solidFill>
              </a:rPr>
              <a:t>(candidates for EU Membership)</a:t>
            </a: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2344096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2800" b="1" dirty="0">
                <a:solidFill>
                  <a:srgbClr val="01A6C7"/>
                </a:solidFill>
              </a:rPr>
              <a:t>School Exchange Partnerships – General Info </a:t>
            </a:r>
            <a:r>
              <a:rPr lang="en-US" sz="2800" b="1" dirty="0" smtClean="0">
                <a:solidFill>
                  <a:srgbClr val="01A6C7"/>
                </a:solidFill>
              </a:rPr>
              <a:t>(</a:t>
            </a:r>
            <a:r>
              <a:rPr lang="el-GR" sz="2800" b="1" dirty="0" smtClean="0">
                <a:solidFill>
                  <a:srgbClr val="01A6C7"/>
                </a:solidFill>
              </a:rPr>
              <a:t>3</a:t>
            </a:r>
            <a:r>
              <a:rPr lang="en-US" sz="2800" b="1" dirty="0" smtClean="0">
                <a:solidFill>
                  <a:srgbClr val="01A6C7"/>
                </a:solidFill>
              </a:rPr>
              <a:t>/9</a:t>
            </a:r>
            <a:r>
              <a:rPr lang="en-US" sz="2800" b="1" dirty="0">
                <a:solidFill>
                  <a:srgbClr val="01A6C7"/>
                </a:solidFill>
              </a:rPr>
              <a:t>) </a:t>
            </a:r>
            <a:r>
              <a:rPr lang="en-GB" sz="2800" b="1" dirty="0" smtClean="0">
                <a:solidFill>
                  <a:schemeClr val="bg1">
                    <a:lumMod val="50000"/>
                  </a:schemeClr>
                </a:solidFill>
                <a:ea typeface="+mj-ea"/>
                <a:cs typeface="+mj-cs"/>
              </a:rPr>
              <a:t>Number of participating organisations</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dirty="0" smtClean="0">
                <a:solidFill>
                  <a:schemeClr val="tx1">
                    <a:lumMod val="75000"/>
                    <a:lumOff val="25000"/>
                  </a:schemeClr>
                </a:solidFill>
              </a:rPr>
              <a:t>The following specific rules apply:</a:t>
            </a:r>
          </a:p>
          <a:p>
            <a:pPr marL="342900" indent="-342900" algn="just">
              <a:spcBef>
                <a:spcPct val="20000"/>
              </a:spcBef>
              <a:buFont typeface="Wingdings" panose="05000000000000000000" pitchFamily="2" charset="2"/>
              <a:buChar char="ü"/>
              <a:defRPr/>
            </a:pPr>
            <a:endParaRPr lang="en-US" sz="2400" dirty="0">
              <a:solidFill>
                <a:schemeClr val="tx1">
                  <a:lumMod val="75000"/>
                  <a:lumOff val="25000"/>
                </a:schemeClr>
              </a:solidFill>
            </a:endParaRPr>
          </a:p>
          <a:p>
            <a:pPr marL="342900" indent="-342900" algn="just">
              <a:spcBef>
                <a:spcPct val="20000"/>
              </a:spcBef>
              <a:buFont typeface="Wingdings" panose="05000000000000000000" pitchFamily="2" charset="2"/>
              <a:buChar char="§"/>
              <a:defRPr/>
            </a:pPr>
            <a:r>
              <a:rPr lang="en-US" sz="2400" dirty="0" smtClean="0">
                <a:solidFill>
                  <a:schemeClr val="tx1">
                    <a:lumMod val="75000"/>
                    <a:lumOff val="25000"/>
                  </a:schemeClr>
                </a:solidFill>
              </a:rPr>
              <a:t>Partnerships must involve </a:t>
            </a:r>
            <a:r>
              <a:rPr lang="en-US" sz="2400" b="1" dirty="0" smtClean="0">
                <a:solidFill>
                  <a:srgbClr val="01A6C7"/>
                </a:solidFill>
              </a:rPr>
              <a:t>a minimum of two and a maximum of six schools, from at least, </a:t>
            </a:r>
            <a:r>
              <a:rPr lang="en-US" sz="2400" b="1" dirty="0">
                <a:solidFill>
                  <a:srgbClr val="01A6C7"/>
                </a:solidFill>
              </a:rPr>
              <a:t>two different Program Countries</a:t>
            </a:r>
          </a:p>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924778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1660" y="332656"/>
            <a:ext cx="8064896" cy="1080120"/>
          </a:xfrm>
          <a:prstGeom prst="rect">
            <a:avLst/>
          </a:prstGeom>
        </p:spPr>
        <p:txBody>
          <a:bodyPr vert="horz" lIns="91440" tIns="45720" rIns="91440" bIns="45720" rtlCol="0" anchor="ctr">
            <a:noAutofit/>
          </a:bodyPr>
          <a:lstStyle/>
          <a:p>
            <a:pPr algn="ctr">
              <a:spcBef>
                <a:spcPct val="0"/>
              </a:spcBef>
              <a:defRPr/>
            </a:pPr>
            <a:r>
              <a:rPr lang="en-US" sz="2800" b="1" dirty="0">
                <a:solidFill>
                  <a:srgbClr val="01A6C7"/>
                </a:solidFill>
              </a:rPr>
              <a:t>School Exchange Partnerships – General Info </a:t>
            </a:r>
            <a:r>
              <a:rPr lang="en-US" sz="2800" b="1" dirty="0" smtClean="0">
                <a:solidFill>
                  <a:srgbClr val="01A6C7"/>
                </a:solidFill>
              </a:rPr>
              <a:t>(</a:t>
            </a:r>
            <a:r>
              <a:rPr lang="el-GR" sz="2800" b="1" dirty="0" smtClean="0">
                <a:solidFill>
                  <a:srgbClr val="01A6C7"/>
                </a:solidFill>
              </a:rPr>
              <a:t>4</a:t>
            </a:r>
            <a:r>
              <a:rPr lang="en-US" sz="2800" b="1" dirty="0" smtClean="0">
                <a:solidFill>
                  <a:srgbClr val="01A6C7"/>
                </a:solidFill>
              </a:rPr>
              <a:t>/9</a:t>
            </a:r>
            <a:r>
              <a:rPr lang="en-US" sz="2800" b="1" dirty="0">
                <a:solidFill>
                  <a:srgbClr val="01A6C7"/>
                </a:solidFill>
              </a:rPr>
              <a:t>) </a:t>
            </a:r>
            <a:r>
              <a:rPr lang="en-GB" sz="2800" b="1" dirty="0" smtClean="0">
                <a:solidFill>
                  <a:schemeClr val="bg1">
                    <a:lumMod val="50000"/>
                  </a:schemeClr>
                </a:solidFill>
                <a:ea typeface="+mj-ea"/>
                <a:cs typeface="+mj-cs"/>
              </a:rPr>
              <a:t>Duration of the project</a:t>
            </a:r>
            <a:endParaRPr lang="en-GB" sz="2800" b="1" dirty="0">
              <a:solidFill>
                <a:schemeClr val="bg1">
                  <a:lumMod val="50000"/>
                </a:schemeClr>
              </a:solidFill>
              <a:ea typeface="+mj-ea"/>
              <a:cs typeface="+mj-cs"/>
            </a:endParaRPr>
          </a:p>
        </p:txBody>
      </p:sp>
      <p:sp>
        <p:nvSpPr>
          <p:cNvPr id="3" name="Content Placeholder 2"/>
          <p:cNvSpPr txBox="1">
            <a:spLocks/>
          </p:cNvSpPr>
          <p:nvPr/>
        </p:nvSpPr>
        <p:spPr>
          <a:xfrm>
            <a:off x="593668" y="1161667"/>
            <a:ext cx="7992888" cy="4392488"/>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p:txBody>
      </p:sp>
      <p:sp>
        <p:nvSpPr>
          <p:cNvPr id="5" name="Content Placeholder 2"/>
          <p:cNvSpPr txBox="1">
            <a:spLocks/>
          </p:cNvSpPr>
          <p:nvPr/>
        </p:nvSpPr>
        <p:spPr>
          <a:xfrm>
            <a:off x="746068" y="1412775"/>
            <a:ext cx="7992888" cy="4293779"/>
          </a:xfrm>
          <a:prstGeom prst="rect">
            <a:avLst/>
          </a:prstGeom>
        </p:spPr>
        <p:txBody>
          <a:bodyPr/>
          <a:lstStyle/>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l-GR"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endParaRPr lang="en-GB" sz="2200" dirty="0">
              <a:solidFill>
                <a:schemeClr val="tx1">
                  <a:lumMod val="75000"/>
                  <a:lumOff val="25000"/>
                </a:schemeClr>
              </a:solidFill>
            </a:endParaRPr>
          </a:p>
        </p:txBody>
      </p:sp>
      <p:sp>
        <p:nvSpPr>
          <p:cNvPr id="6" name="Content Placeholder 2"/>
          <p:cNvSpPr txBox="1">
            <a:spLocks/>
          </p:cNvSpPr>
          <p:nvPr/>
        </p:nvSpPr>
        <p:spPr>
          <a:xfrm>
            <a:off x="864028" y="1412775"/>
            <a:ext cx="7992888" cy="4697288"/>
          </a:xfrm>
          <a:prstGeom prst="rect">
            <a:avLst/>
          </a:prstGeom>
        </p:spPr>
        <p:txBody>
          <a:bodyPr/>
          <a:lstStyle/>
          <a:p>
            <a:pPr algn="just">
              <a:spcBef>
                <a:spcPct val="20000"/>
              </a:spcBef>
              <a:defRPr/>
            </a:pPr>
            <a:endParaRPr lang="en-US" sz="2400" dirty="0" smtClean="0">
              <a:solidFill>
                <a:schemeClr val="tx1">
                  <a:lumMod val="75000"/>
                  <a:lumOff val="25000"/>
                </a:schemeClr>
              </a:solidFill>
            </a:endParaRPr>
          </a:p>
          <a:p>
            <a:pPr marL="342900" indent="-342900" algn="just">
              <a:spcBef>
                <a:spcPct val="20000"/>
              </a:spcBef>
              <a:buFont typeface="Wingdings" panose="05000000000000000000" pitchFamily="2" charset="2"/>
              <a:buChar char="ü"/>
              <a:defRPr/>
            </a:pPr>
            <a:r>
              <a:rPr lang="en-US" sz="2400" i="1" dirty="0" smtClean="0">
                <a:solidFill>
                  <a:schemeClr val="tx1">
                    <a:lumMod val="75000"/>
                    <a:lumOff val="25000"/>
                  </a:schemeClr>
                </a:solidFill>
              </a:rPr>
              <a:t>As a general rule, projects last</a:t>
            </a:r>
            <a:r>
              <a:rPr lang="en-US" sz="2400" dirty="0" smtClean="0">
                <a:solidFill>
                  <a:schemeClr val="tx1">
                    <a:lumMod val="75000"/>
                    <a:lumOff val="25000"/>
                  </a:schemeClr>
                </a:solidFill>
              </a:rPr>
              <a:t>:</a:t>
            </a:r>
          </a:p>
          <a:p>
            <a:pPr algn="ctr">
              <a:spcBef>
                <a:spcPct val="20000"/>
              </a:spcBef>
              <a:defRPr/>
            </a:pPr>
            <a:endParaRPr lang="en-US" sz="2400" dirty="0" smtClean="0">
              <a:solidFill>
                <a:schemeClr val="tx1">
                  <a:lumMod val="75000"/>
                  <a:lumOff val="25000"/>
                </a:schemeClr>
              </a:solidFill>
            </a:endParaRPr>
          </a:p>
          <a:p>
            <a:pPr algn="ctr">
              <a:spcBef>
                <a:spcPct val="20000"/>
              </a:spcBef>
              <a:defRPr/>
            </a:pPr>
            <a:r>
              <a:rPr lang="en-US" sz="4000" b="1" dirty="0" smtClean="0">
                <a:solidFill>
                  <a:srgbClr val="01A6C7"/>
                </a:solidFill>
              </a:rPr>
              <a:t>Between 12-24 months</a:t>
            </a:r>
          </a:p>
          <a:p>
            <a:pPr marL="342900" indent="-342900" algn="just">
              <a:spcBef>
                <a:spcPct val="20000"/>
              </a:spcBef>
              <a:buFont typeface="Wingdings" panose="05000000000000000000" pitchFamily="2" charset="2"/>
              <a:buChar char="ü"/>
              <a:defRPr/>
            </a:pPr>
            <a:endParaRPr lang="en-US" sz="2400" dirty="0">
              <a:solidFill>
                <a:schemeClr val="tx1">
                  <a:lumMod val="75000"/>
                  <a:lumOff val="25000"/>
                </a:schemeClr>
              </a:solidFill>
            </a:endParaRPr>
          </a:p>
          <a:p>
            <a:pPr algn="just">
              <a:spcBef>
                <a:spcPct val="20000"/>
              </a:spcBef>
              <a:defRPr/>
            </a:pPr>
            <a:r>
              <a:rPr lang="en-US" sz="2400" u="sng" dirty="0" smtClean="0">
                <a:solidFill>
                  <a:schemeClr val="tx1">
                    <a:lumMod val="75000"/>
                    <a:lumOff val="25000"/>
                  </a:schemeClr>
                </a:solidFill>
              </a:rPr>
              <a:t>Exception</a:t>
            </a:r>
            <a:r>
              <a:rPr lang="en-US" sz="2400" dirty="0" smtClean="0">
                <a:solidFill>
                  <a:schemeClr val="tx1">
                    <a:lumMod val="75000"/>
                    <a:lumOff val="25000"/>
                  </a:schemeClr>
                </a:solidFill>
              </a:rPr>
              <a:t>: Projects organizing </a:t>
            </a:r>
            <a:r>
              <a:rPr lang="en-US" sz="2400" u="sng" dirty="0" smtClean="0">
                <a:solidFill>
                  <a:schemeClr val="tx1">
                    <a:lumMod val="75000"/>
                    <a:lumOff val="25000"/>
                  </a:schemeClr>
                </a:solidFill>
              </a:rPr>
              <a:t>long-term mobility of pupils </a:t>
            </a:r>
            <a:r>
              <a:rPr lang="en-US" sz="2400" dirty="0" smtClean="0">
                <a:solidFill>
                  <a:schemeClr val="tx1">
                    <a:lumMod val="75000"/>
                    <a:lumOff val="25000"/>
                  </a:schemeClr>
                </a:solidFill>
              </a:rPr>
              <a:t>may last </a:t>
            </a:r>
            <a:r>
              <a:rPr lang="en-US" sz="2800" b="1" dirty="0" smtClean="0">
                <a:solidFill>
                  <a:srgbClr val="01A6C7"/>
                </a:solidFill>
              </a:rPr>
              <a:t>up to 36 months</a:t>
            </a:r>
            <a:r>
              <a:rPr lang="en-US" sz="2400" b="1" dirty="0" smtClean="0">
                <a:solidFill>
                  <a:schemeClr val="tx1">
                    <a:lumMod val="75000"/>
                    <a:lumOff val="25000"/>
                  </a:schemeClr>
                </a:solidFill>
              </a:rPr>
              <a:t> </a:t>
            </a:r>
            <a:r>
              <a:rPr lang="en-US" sz="2400" dirty="0" smtClean="0">
                <a:solidFill>
                  <a:schemeClr val="tx1">
                    <a:lumMod val="75000"/>
                    <a:lumOff val="25000"/>
                  </a:schemeClr>
                </a:solidFill>
                <a:sym typeface="Wingdings" panose="05000000000000000000" pitchFamily="2" charset="2"/>
              </a:rPr>
              <a:t></a:t>
            </a:r>
            <a:endParaRPr lang="en-US" sz="2400" dirty="0" smtClean="0">
              <a:solidFill>
                <a:schemeClr val="tx1">
                  <a:lumMod val="75000"/>
                  <a:lumOff val="25000"/>
                </a:schemeClr>
              </a:solidFill>
            </a:endParaRPr>
          </a:p>
          <a:p>
            <a:pPr algn="just">
              <a:spcBef>
                <a:spcPct val="20000"/>
              </a:spcBef>
              <a:defRPr/>
            </a:pPr>
            <a:r>
              <a:rPr lang="en-US" sz="2400" u="sng" dirty="0" smtClean="0">
                <a:solidFill>
                  <a:schemeClr val="tx1">
                    <a:lumMod val="75000"/>
                    <a:lumOff val="25000"/>
                  </a:schemeClr>
                </a:solidFill>
              </a:rPr>
              <a:t>Triggering event</a:t>
            </a:r>
            <a:r>
              <a:rPr lang="en-US" sz="2400" dirty="0" smtClean="0">
                <a:solidFill>
                  <a:schemeClr val="tx1">
                    <a:lumMod val="75000"/>
                    <a:lumOff val="25000"/>
                  </a:schemeClr>
                </a:solidFill>
              </a:rPr>
              <a:t>: the choice of this type of mobility </a:t>
            </a:r>
          </a:p>
          <a:p>
            <a:pPr algn="just">
              <a:spcBef>
                <a:spcPct val="20000"/>
              </a:spcBef>
              <a:defRPr/>
            </a:pPr>
            <a:r>
              <a:rPr lang="en-US" sz="2400" dirty="0" smtClean="0">
                <a:solidFill>
                  <a:schemeClr val="tx1">
                    <a:lumMod val="75000"/>
                    <a:lumOff val="25000"/>
                  </a:schemeClr>
                </a:solidFill>
              </a:rPr>
              <a:t>is well justified by the projects’ work plan</a:t>
            </a:r>
          </a:p>
          <a:p>
            <a:pPr algn="just">
              <a:spcBef>
                <a:spcPct val="20000"/>
              </a:spcBef>
              <a:defRPr/>
            </a:pPr>
            <a:endParaRPr lang="en-US" sz="2400" dirty="0">
              <a:solidFill>
                <a:schemeClr val="tx1">
                  <a:lumMod val="75000"/>
                  <a:lumOff val="25000"/>
                </a:schemeClr>
              </a:solidFill>
            </a:endParaRPr>
          </a:p>
          <a:p>
            <a:pPr algn="just">
              <a:spcBef>
                <a:spcPct val="20000"/>
              </a:spcBef>
              <a:defRPr/>
            </a:pPr>
            <a:r>
              <a:rPr lang="en-US" sz="2200" dirty="0">
                <a:solidFill>
                  <a:schemeClr val="tx1">
                    <a:lumMod val="75000"/>
                    <a:lumOff val="25000"/>
                  </a:schemeClr>
                </a:solidFill>
              </a:rPr>
              <a:t>	</a:t>
            </a:r>
          </a:p>
          <a:p>
            <a:pPr algn="just">
              <a:spcBef>
                <a:spcPct val="20000"/>
              </a:spcBef>
              <a:defRPr/>
            </a:pPr>
            <a:endParaRPr lang="en-US" sz="2200" dirty="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a:p>
            <a:pPr algn="just">
              <a:spcBef>
                <a:spcPct val="20000"/>
              </a:spcBef>
              <a:defRPr/>
            </a:pPr>
            <a:endParaRPr lang="en-US" sz="2400" dirty="0" smtClean="0">
              <a:solidFill>
                <a:schemeClr val="tx1">
                  <a:lumMod val="75000"/>
                  <a:lumOff val="25000"/>
                </a:schemeClr>
              </a:solidFill>
            </a:endParaRPr>
          </a:p>
        </p:txBody>
      </p:sp>
      <p:sp>
        <p:nvSpPr>
          <p:cNvPr id="7" name="Content Placeholder 2"/>
          <p:cNvSpPr txBox="1">
            <a:spLocks/>
          </p:cNvSpPr>
          <p:nvPr/>
        </p:nvSpPr>
        <p:spPr>
          <a:xfrm>
            <a:off x="898468" y="1844825"/>
            <a:ext cx="7992888" cy="4032448"/>
          </a:xfrm>
          <a:prstGeom prst="rect">
            <a:avLst/>
          </a:prstGeom>
        </p:spPr>
        <p:txBody>
          <a:bodyPr/>
          <a:lstStyle/>
          <a:p>
            <a:pPr marL="342900" indent="-342900" algn="just">
              <a:spcBef>
                <a:spcPct val="20000"/>
              </a:spcBef>
              <a:buFont typeface="Wingdings" panose="05000000000000000000" pitchFamily="2" charset="2"/>
              <a:buChar char="ü"/>
              <a:defRPr/>
            </a:pPr>
            <a:endParaRPr lang="en-GB" sz="2400" b="1" dirty="0"/>
          </a:p>
        </p:txBody>
      </p:sp>
      <p:sp>
        <p:nvSpPr>
          <p:cNvPr id="8" name="Content Placeholder 2"/>
          <p:cNvSpPr txBox="1">
            <a:spLocks/>
          </p:cNvSpPr>
          <p:nvPr/>
        </p:nvSpPr>
        <p:spPr>
          <a:xfrm>
            <a:off x="898468" y="764705"/>
            <a:ext cx="7992888" cy="5112568"/>
          </a:xfrm>
          <a:prstGeom prst="rect">
            <a:avLst/>
          </a:prstGeom>
        </p:spPr>
        <p:txBody>
          <a:bodyPr/>
          <a:lstStyle/>
          <a:p>
            <a:pPr algn="just">
              <a:spcBef>
                <a:spcPct val="20000"/>
              </a:spcBef>
              <a:defRPr/>
            </a:pPr>
            <a:endParaRPr lang="en-GB" sz="2400" dirty="0" smtClean="0"/>
          </a:p>
          <a:p>
            <a:pPr algn="just">
              <a:spcBef>
                <a:spcPct val="20000"/>
              </a:spcBef>
              <a:defRPr/>
            </a:pPr>
            <a:endParaRPr lang="en-GB" sz="2400" dirty="0" smtClean="0"/>
          </a:p>
        </p:txBody>
      </p:sp>
      <p:sp>
        <p:nvSpPr>
          <p:cNvPr id="9" name="Content Placeholder 2"/>
          <p:cNvSpPr txBox="1">
            <a:spLocks/>
          </p:cNvSpPr>
          <p:nvPr/>
        </p:nvSpPr>
        <p:spPr>
          <a:xfrm>
            <a:off x="1050868" y="1412775"/>
            <a:ext cx="7992888" cy="4616898"/>
          </a:xfrm>
          <a:prstGeom prst="rect">
            <a:avLst/>
          </a:prstGeom>
        </p:spPr>
        <p:txBody>
          <a:bodyPr/>
          <a:lstStyle/>
          <a:p>
            <a:pPr algn="just">
              <a:spcBef>
                <a:spcPct val="20000"/>
              </a:spcBef>
              <a:defRPr/>
            </a:pPr>
            <a:endParaRPr lang="en-GB" sz="2400" dirty="0"/>
          </a:p>
        </p:txBody>
      </p:sp>
    </p:spTree>
    <p:extLst>
      <p:ext uri="{BB962C8B-B14F-4D97-AF65-F5344CB8AC3E}">
        <p14:creationId xmlns:p14="http://schemas.microsoft.com/office/powerpoint/2010/main" val="4085039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5119</TotalTime>
  <Words>1737</Words>
  <Application>Microsoft Office PowerPoint</Application>
  <PresentationFormat>On-screen Show (4:3)</PresentationFormat>
  <Paragraphs>332</Paragraphs>
  <Slides>31</Slides>
  <Notes>19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XGeorgiou</dc:creator>
  <cp:lastModifiedBy>Stella Demetriou</cp:lastModifiedBy>
  <cp:revision>800</cp:revision>
  <cp:lastPrinted>2018-06-21T05:38:07Z</cp:lastPrinted>
  <dcterms:created xsi:type="dcterms:W3CDTF">2017-01-13T12:48:53Z</dcterms:created>
  <dcterms:modified xsi:type="dcterms:W3CDTF">2018-10-24T12:44:33Z</dcterms:modified>
</cp:coreProperties>
</file>