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7"/>
  </p:notesMasterIdLst>
  <p:handoutMasterIdLst>
    <p:handoutMasterId r:id="rId28"/>
  </p:handoutMasterIdLst>
  <p:sldIdLst>
    <p:sldId id="293" r:id="rId2"/>
    <p:sldId id="279" r:id="rId3"/>
    <p:sldId id="257" r:id="rId4"/>
    <p:sldId id="258" r:id="rId5"/>
    <p:sldId id="262" r:id="rId6"/>
    <p:sldId id="294" r:id="rId7"/>
    <p:sldId id="264" r:id="rId8"/>
    <p:sldId id="263" r:id="rId9"/>
    <p:sldId id="268" r:id="rId10"/>
    <p:sldId id="265" r:id="rId11"/>
    <p:sldId id="267" r:id="rId12"/>
    <p:sldId id="278" r:id="rId13"/>
    <p:sldId id="295" r:id="rId14"/>
    <p:sldId id="280" r:id="rId15"/>
    <p:sldId id="282" r:id="rId16"/>
    <p:sldId id="274" r:id="rId17"/>
    <p:sldId id="288" r:id="rId18"/>
    <p:sldId id="290" r:id="rId19"/>
    <p:sldId id="284" r:id="rId20"/>
    <p:sldId id="269" r:id="rId21"/>
    <p:sldId id="285" r:id="rId22"/>
    <p:sldId id="292" r:id="rId23"/>
    <p:sldId id="272" r:id="rId24"/>
    <p:sldId id="277" r:id="rId25"/>
    <p:sldId id="291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ntri%20Tofi\Desktop\&#931;&#919;&#924;&#917;&#937;&#924;&#913;%20&#914;&#927;&#933;&#923;&#919;&#931;\Copy%20of%20&#915;&#961;&#945;&#966;&#953;&#954;&#941;&#962;%20&#947;&#953;&#945;%20&#959;&#956;&#953;&#955;&#943;&#945;%20&#933;&#928;&#928;%202018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iadmin\Documents\&#933;&#917;&#924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/>
            </a:pPr>
            <a:r>
              <a:rPr lang="en-US" sz="2200" dirty="0"/>
              <a:t>Amount </a:t>
            </a:r>
            <a:r>
              <a:rPr lang="el-GR" sz="2200" baseline="0" dirty="0"/>
              <a:t>(</a:t>
            </a:r>
            <a:r>
              <a:rPr lang="en-US" sz="2200" baseline="0" dirty="0"/>
              <a:t>million</a:t>
            </a:r>
            <a:r>
              <a:rPr lang="el-GR" sz="2200" baseline="0" dirty="0"/>
              <a:t> </a:t>
            </a:r>
            <a:r>
              <a:rPr lang="el-GR" sz="2200" baseline="0" dirty="0">
                <a:latin typeface="Calibri"/>
              </a:rPr>
              <a:t>€)</a:t>
            </a:r>
            <a:endParaRPr lang="en-GB" sz="2200" dirty="0"/>
          </a:p>
        </c:rich>
      </c:tx>
      <c:layout>
        <c:manualLayout>
          <c:xMode val="edge"/>
          <c:yMode val="edge"/>
          <c:x val="0.35482064790840501"/>
          <c:y val="2.506265664160400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047062909511643"/>
          <c:y val="0.12773901190466019"/>
          <c:w val="0.84480209938994888"/>
          <c:h val="0.78825963781802033"/>
        </c:manualLayout>
      </c:layout>
      <c:lineChart>
        <c:grouping val="standard"/>
        <c:varyColors val="0"/>
        <c:ser>
          <c:idx val="0"/>
          <c:order val="0"/>
          <c:spPr>
            <a:ln w="76200"/>
          </c:spPr>
          <c:marker>
            <c:spPr>
              <a:ln w="76200"/>
            </c:spPr>
          </c:marker>
          <c:cat>
            <c:numRef>
              <c:f>Sheet2!$A$1:$G$1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Sheet2!$A$2:$G$2</c:f>
              <c:numCache>
                <c:formatCode>General</c:formatCode>
                <c:ptCount val="7"/>
                <c:pt idx="0">
                  <c:v>1048</c:v>
                </c:pt>
                <c:pt idx="1">
                  <c:v>975</c:v>
                </c:pt>
                <c:pt idx="2">
                  <c:v>923</c:v>
                </c:pt>
                <c:pt idx="3">
                  <c:v>986</c:v>
                </c:pt>
                <c:pt idx="4">
                  <c:v>994</c:v>
                </c:pt>
                <c:pt idx="5">
                  <c:v>995</c:v>
                </c:pt>
                <c:pt idx="6">
                  <c:v>1042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AA1-4521-8BEB-6FB7FBA46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401344"/>
        <c:axId val="187403264"/>
      </c:lineChart>
      <c:catAx>
        <c:axId val="187401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7403264"/>
        <c:crosses val="autoZero"/>
        <c:auto val="0"/>
        <c:lblAlgn val="ctr"/>
        <c:lblOffset val="100"/>
        <c:tickMarkSkip val="2011"/>
        <c:noMultiLvlLbl val="0"/>
      </c:catAx>
      <c:valAx>
        <c:axId val="1874032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74013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ysClr val="windowText" lastClr="000000"/>
                </a:solidFill>
              </a:rPr>
              <a:t>No of seminars</a:t>
            </a:r>
            <a:endParaRPr lang="el-GR" sz="24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Sheet1!$G$5</c:f>
              <c:strCache>
                <c:ptCount val="1"/>
                <c:pt idx="0">
                  <c:v>ΑΡ. ΣΕΜΙΝΑΡΙΩΝ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2.0964360587001712E-3"/>
                  <c:y val="-3.2921815440821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781-4D95-B100-B1D357201A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2893081761006293E-3"/>
                  <c:y val="-1.8289897467122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781-4D95-B100-B1D357201A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482180293501049E-2"/>
                  <c:y val="-4.3895753921094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781-4D95-B100-B1D357201A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482180293501049E-2"/>
                  <c:y val="-4.023777442767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781-4D95-B100-B1D357201A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37368683232603E-16"/>
                  <c:y val="-3.2921815440821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781-4D95-B100-B1D357201A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Sheet1!$F$6:$F$11</c:f>
              <c:strCache>
                <c:ptCount val="6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</c:strCache>
            </c:strRef>
          </c:cat>
          <c:val>
            <c:numRef>
              <c:f>Sheet1!$G$6:$G$11</c:f>
              <c:numCache>
                <c:formatCode>General</c:formatCode>
                <c:ptCount val="6"/>
                <c:pt idx="0">
                  <c:v>157</c:v>
                </c:pt>
                <c:pt idx="1">
                  <c:v>204</c:v>
                </c:pt>
                <c:pt idx="2">
                  <c:v>260</c:v>
                </c:pt>
                <c:pt idx="3">
                  <c:v>290</c:v>
                </c:pt>
                <c:pt idx="4">
                  <c:v>325</c:v>
                </c:pt>
                <c:pt idx="5">
                  <c:v>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781-4D95-B100-B1D357201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5687424"/>
        <c:axId val="225688960"/>
        <c:axId val="0"/>
      </c:bar3DChart>
      <c:catAx>
        <c:axId val="22568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688960"/>
        <c:crosses val="autoZero"/>
        <c:auto val="1"/>
        <c:lblAlgn val="ctr"/>
        <c:lblOffset val="100"/>
        <c:noMultiLvlLbl val="0"/>
      </c:catAx>
      <c:valAx>
        <c:axId val="22568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68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l-GR" sz="2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5376428258337351E-2"/>
          <c:y val="0.11828618223822877"/>
          <c:w val="0.95549380576787357"/>
          <c:h val="0.87149648858359396"/>
        </c:manualLayout>
      </c:layout>
      <c:lineChart>
        <c:grouping val="standard"/>
        <c:varyColors val="0"/>
        <c:ser>
          <c:idx val="0"/>
          <c:order val="0"/>
          <c:tx>
            <c:strRef>
              <c:f>Sheet3!$D$5</c:f>
              <c:strCache>
                <c:ptCount val="1"/>
                <c:pt idx="0">
                  <c:v>ΠΡΙΝ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Sheet3!$C$6:$C$10</c:f>
              <c:strCache>
                <c:ptCount val="5"/>
                <c:pt idx="0">
                  <c:v>Είμαι ικανός να εφαρμόσω πρακτικές που έχω δει στην ΥΕΜ</c:v>
                </c:pt>
                <c:pt idx="1">
                  <c:v>Είμαι ικανός να συμμετέχω ενεργά στις δράσεις ΥΕΜ</c:v>
                </c:pt>
                <c:pt idx="2">
                  <c:v>Είναι ευχαριστημένος με τον τρόπο οργάνωσης του χρόνου</c:v>
                </c:pt>
                <c:pt idx="3">
                  <c:v>Είμαι ευχαριστημένος με το είδος των δράσεων</c:v>
                </c:pt>
                <c:pt idx="4">
                  <c:v>Είμαι ικανός να συνεισφέρω στη συλλογική προσπάθεια </c:v>
                </c:pt>
              </c:strCache>
            </c:strRef>
          </c:cat>
          <c:val>
            <c:numRef>
              <c:f>Sheet3!$D$6:$D$10</c:f>
              <c:numCache>
                <c:formatCode>General</c:formatCode>
                <c:ptCount val="5"/>
                <c:pt idx="0">
                  <c:v>3.76</c:v>
                </c:pt>
                <c:pt idx="1">
                  <c:v>3.8</c:v>
                </c:pt>
                <c:pt idx="2">
                  <c:v>3.26</c:v>
                </c:pt>
                <c:pt idx="3">
                  <c:v>3.32</c:v>
                </c:pt>
                <c:pt idx="4">
                  <c:v>3.92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142-4299-9EC7-5266C9DA02AC}"/>
            </c:ext>
          </c:extLst>
        </c:ser>
        <c:ser>
          <c:idx val="1"/>
          <c:order val="1"/>
          <c:tx>
            <c:strRef>
              <c:f>Sheet3!$E$5</c:f>
              <c:strCache>
                <c:ptCount val="1"/>
                <c:pt idx="0">
                  <c:v>ΜΕΤΑ</c:v>
                </c:pt>
              </c:strCache>
            </c:strRef>
          </c:tx>
          <c:spPr>
            <a:ln w="476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Sheet3!$C$6:$C$10</c:f>
              <c:strCache>
                <c:ptCount val="5"/>
                <c:pt idx="0">
                  <c:v>Είμαι ικανός να εφαρμόσω πρακτικές που έχω δει στην ΥΕΜ</c:v>
                </c:pt>
                <c:pt idx="1">
                  <c:v>Είμαι ικανός να συμμετέχω ενεργά στις δράσεις ΥΕΜ</c:v>
                </c:pt>
                <c:pt idx="2">
                  <c:v>Είναι ευχαριστημένος με τον τρόπο οργάνωσης του χρόνου</c:v>
                </c:pt>
                <c:pt idx="3">
                  <c:v>Είμαι ευχαριστημένος με το είδος των δράσεων</c:v>
                </c:pt>
                <c:pt idx="4">
                  <c:v>Είμαι ικανός να συνεισφέρω στη συλλογική προσπάθεια </c:v>
                </c:pt>
              </c:strCache>
            </c:strRef>
          </c:cat>
          <c:val>
            <c:numRef>
              <c:f>Sheet3!$E$6:$E$10</c:f>
              <c:numCache>
                <c:formatCode>General</c:formatCode>
                <c:ptCount val="5"/>
                <c:pt idx="0">
                  <c:v>3.98</c:v>
                </c:pt>
                <c:pt idx="1">
                  <c:v>3.96</c:v>
                </c:pt>
                <c:pt idx="2">
                  <c:v>3.55</c:v>
                </c:pt>
                <c:pt idx="3">
                  <c:v>3.67</c:v>
                </c:pt>
                <c:pt idx="4">
                  <c:v>3.94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142-4299-9EC7-5266C9DA02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735040"/>
        <c:axId val="225736960"/>
      </c:lineChart>
      <c:catAx>
        <c:axId val="225735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5736960"/>
        <c:crosses val="autoZero"/>
        <c:auto val="1"/>
        <c:lblAlgn val="ctr"/>
        <c:lblOffset val="100"/>
        <c:noMultiLvlLbl val="0"/>
      </c:catAx>
      <c:valAx>
        <c:axId val="225736960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7350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F77064-E5DD-478B-840A-CDF56F3BB91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B13AEC-2229-459A-9435-49A3BDDE142D}">
      <dgm:prSet phldrT="[Text]" custT="1"/>
      <dgm:spPr/>
      <dgm:t>
        <a:bodyPr/>
        <a:lstStyle/>
        <a:p>
          <a:r>
            <a:rPr lang="en-US" sz="2400" dirty="0" smtClean="0"/>
            <a:t>Lower secondary (Gymnasium) </a:t>
          </a:r>
        </a:p>
        <a:p>
          <a:r>
            <a:rPr lang="en-US" sz="2400" dirty="0" smtClean="0"/>
            <a:t>(3 years)</a:t>
          </a:r>
          <a:endParaRPr lang="en-US" sz="2400" dirty="0"/>
        </a:p>
      </dgm:t>
    </dgm:pt>
    <dgm:pt modelId="{1DCD8585-BF1F-4F2C-9253-ACFE94F200DF}" type="parTrans" cxnId="{0E2E5F3F-216D-43F8-8F0C-91518D726E95}">
      <dgm:prSet/>
      <dgm:spPr/>
      <dgm:t>
        <a:bodyPr/>
        <a:lstStyle/>
        <a:p>
          <a:endParaRPr lang="en-US"/>
        </a:p>
      </dgm:t>
    </dgm:pt>
    <dgm:pt modelId="{2491DF15-E5F7-4510-9FD5-A9BF3CDF2C71}" type="sibTrans" cxnId="{0E2E5F3F-216D-43F8-8F0C-91518D726E95}">
      <dgm:prSet/>
      <dgm:spPr/>
      <dgm:t>
        <a:bodyPr/>
        <a:lstStyle/>
        <a:p>
          <a:endParaRPr lang="en-US"/>
        </a:p>
      </dgm:t>
    </dgm:pt>
    <dgm:pt modelId="{CC5A0186-BA2D-420F-AE5B-E8CC325B59B3}">
      <dgm:prSet phldrT="[Text]" custT="1"/>
      <dgm:spPr/>
      <dgm:t>
        <a:bodyPr/>
        <a:lstStyle/>
        <a:p>
          <a:r>
            <a:rPr lang="en-US" sz="2000" dirty="0" smtClean="0"/>
            <a:t>Upper secondary</a:t>
          </a:r>
        </a:p>
        <a:p>
          <a:r>
            <a:rPr lang="en-US" sz="2000" dirty="0" smtClean="0"/>
            <a:t>(Lyceum)</a:t>
          </a:r>
        </a:p>
        <a:p>
          <a:r>
            <a:rPr lang="en-US" sz="2000" dirty="0" smtClean="0"/>
            <a:t>(3 years)</a:t>
          </a:r>
          <a:endParaRPr lang="en-US" sz="2000" dirty="0"/>
        </a:p>
      </dgm:t>
    </dgm:pt>
    <dgm:pt modelId="{52DD9DED-3EF6-47B9-929F-F0542BFB4055}" type="parTrans" cxnId="{B50CFEF6-57BD-46AA-A8C1-E07B3A352ABD}">
      <dgm:prSet/>
      <dgm:spPr/>
      <dgm:t>
        <a:bodyPr/>
        <a:lstStyle/>
        <a:p>
          <a:endParaRPr lang="en-US"/>
        </a:p>
      </dgm:t>
    </dgm:pt>
    <dgm:pt modelId="{F7E83D0E-B4AC-44A4-8892-6F9A50CFA97E}" type="sibTrans" cxnId="{B50CFEF6-57BD-46AA-A8C1-E07B3A352ABD}">
      <dgm:prSet/>
      <dgm:spPr/>
      <dgm:t>
        <a:bodyPr/>
        <a:lstStyle/>
        <a:p>
          <a:endParaRPr lang="en-US"/>
        </a:p>
      </dgm:t>
    </dgm:pt>
    <dgm:pt modelId="{511BD285-A74E-4A7F-9072-4F7126EFFF84}">
      <dgm:prSet phldrT="[Text]" custT="1"/>
      <dgm:spPr/>
      <dgm:t>
        <a:bodyPr/>
        <a:lstStyle/>
        <a:p>
          <a:r>
            <a:rPr lang="en-US" sz="3200" dirty="0" smtClean="0"/>
            <a:t>Primary (6 years)</a:t>
          </a:r>
          <a:endParaRPr lang="en-US" sz="3200" dirty="0"/>
        </a:p>
      </dgm:t>
    </dgm:pt>
    <dgm:pt modelId="{88317B98-553B-4CBE-B96D-3FFD759A2966}" type="parTrans" cxnId="{595CC418-3009-46E3-872F-D7B3E1D2E570}">
      <dgm:prSet/>
      <dgm:spPr/>
      <dgm:t>
        <a:bodyPr/>
        <a:lstStyle/>
        <a:p>
          <a:endParaRPr lang="en-US"/>
        </a:p>
      </dgm:t>
    </dgm:pt>
    <dgm:pt modelId="{5B59241F-8393-44DA-9426-C58C49651794}" type="sibTrans" cxnId="{595CC418-3009-46E3-872F-D7B3E1D2E570}">
      <dgm:prSet/>
      <dgm:spPr/>
      <dgm:t>
        <a:bodyPr/>
        <a:lstStyle/>
        <a:p>
          <a:endParaRPr lang="en-US"/>
        </a:p>
      </dgm:t>
    </dgm:pt>
    <dgm:pt modelId="{A4E21EF1-D046-4D19-A4B0-CFECF3FA98DB}">
      <dgm:prSet phldrT="[Text]" custT="1"/>
      <dgm:spPr/>
      <dgm:t>
        <a:bodyPr/>
        <a:lstStyle/>
        <a:p>
          <a:endParaRPr lang="en-US" sz="1300" dirty="0" smtClean="0"/>
        </a:p>
        <a:p>
          <a:r>
            <a:rPr lang="en-US" sz="3200" dirty="0" smtClean="0"/>
            <a:t>Pre primary</a:t>
          </a:r>
        </a:p>
        <a:p>
          <a:endParaRPr lang="en-US" sz="1300" dirty="0"/>
        </a:p>
      </dgm:t>
    </dgm:pt>
    <dgm:pt modelId="{01FA3E42-BB09-418E-AC15-4F9430F7DC3D}" type="parTrans" cxnId="{F25213DB-7D33-4E48-85C3-3B11DD1148A1}">
      <dgm:prSet/>
      <dgm:spPr/>
      <dgm:t>
        <a:bodyPr/>
        <a:lstStyle/>
        <a:p>
          <a:endParaRPr lang="en-US"/>
        </a:p>
      </dgm:t>
    </dgm:pt>
    <dgm:pt modelId="{24717D1A-35B4-4771-A4EC-6F9949C8F4BD}" type="sibTrans" cxnId="{F25213DB-7D33-4E48-85C3-3B11DD1148A1}">
      <dgm:prSet/>
      <dgm:spPr/>
      <dgm:t>
        <a:bodyPr/>
        <a:lstStyle/>
        <a:p>
          <a:endParaRPr lang="en-US"/>
        </a:p>
      </dgm:t>
    </dgm:pt>
    <dgm:pt modelId="{6BE3B1FC-4619-4BA3-817E-9CC4C03A59B4}">
      <dgm:prSet phldrT="[Text]" custT="1"/>
      <dgm:spPr/>
      <dgm:t>
        <a:bodyPr/>
        <a:lstStyle/>
        <a:p>
          <a:r>
            <a:rPr lang="en-US" sz="2000" dirty="0" smtClean="0"/>
            <a:t>Upper secondary</a:t>
          </a:r>
        </a:p>
        <a:p>
          <a:r>
            <a:rPr lang="en-US" sz="2000" dirty="0" smtClean="0"/>
            <a:t>(Technical Vocational Education and training)</a:t>
          </a:r>
        </a:p>
        <a:p>
          <a:r>
            <a:rPr lang="en-US" sz="2000" dirty="0" smtClean="0"/>
            <a:t>(3 years)</a:t>
          </a:r>
          <a:endParaRPr lang="en-US" sz="2000" dirty="0"/>
        </a:p>
      </dgm:t>
    </dgm:pt>
    <dgm:pt modelId="{FAABE613-12DE-4185-A2B6-AEF29108A4D4}" type="parTrans" cxnId="{B6652DB3-6B9B-41BF-9685-70A42E6BEBA0}">
      <dgm:prSet/>
      <dgm:spPr/>
      <dgm:t>
        <a:bodyPr/>
        <a:lstStyle/>
        <a:p>
          <a:endParaRPr lang="en-US"/>
        </a:p>
      </dgm:t>
    </dgm:pt>
    <dgm:pt modelId="{496C9501-EA40-499F-9260-1365BADF102B}" type="sibTrans" cxnId="{B6652DB3-6B9B-41BF-9685-70A42E6BEBA0}">
      <dgm:prSet/>
      <dgm:spPr/>
      <dgm:t>
        <a:bodyPr/>
        <a:lstStyle/>
        <a:p>
          <a:endParaRPr lang="en-US"/>
        </a:p>
      </dgm:t>
    </dgm:pt>
    <dgm:pt modelId="{F7F8DD92-895C-4123-B739-D2AA959CD7D3}">
      <dgm:prSet phldrT="[Text]" custT="1"/>
      <dgm:spPr/>
      <dgm:t>
        <a:bodyPr/>
        <a:lstStyle/>
        <a:p>
          <a:r>
            <a:rPr lang="en-US" sz="2000" dirty="0" smtClean="0"/>
            <a:t>University</a:t>
          </a:r>
        </a:p>
        <a:p>
          <a:r>
            <a:rPr lang="en-US" sz="2000" dirty="0" smtClean="0"/>
            <a:t>College</a:t>
          </a:r>
        </a:p>
        <a:p>
          <a:r>
            <a:rPr lang="en-US" sz="2000" dirty="0" smtClean="0"/>
            <a:t>Post secondary Institutes (VET)</a:t>
          </a:r>
        </a:p>
        <a:p>
          <a:r>
            <a:rPr lang="en-US" sz="2000" dirty="0" smtClean="0"/>
            <a:t>Market</a:t>
          </a:r>
          <a:endParaRPr lang="en-US" sz="2000" dirty="0"/>
        </a:p>
      </dgm:t>
    </dgm:pt>
    <dgm:pt modelId="{CFAAF391-C22D-4EB9-816C-F3AA9EC0DA13}" type="sibTrans" cxnId="{41D6399F-36B8-4DDB-BD46-1B96D543F1BF}">
      <dgm:prSet/>
      <dgm:spPr/>
      <dgm:t>
        <a:bodyPr/>
        <a:lstStyle/>
        <a:p>
          <a:endParaRPr lang="en-US"/>
        </a:p>
      </dgm:t>
    </dgm:pt>
    <dgm:pt modelId="{60110494-7ACB-4804-8AA2-7AD322EE64ED}" type="parTrans" cxnId="{41D6399F-36B8-4DDB-BD46-1B96D543F1BF}">
      <dgm:prSet/>
      <dgm:spPr/>
      <dgm:t>
        <a:bodyPr/>
        <a:lstStyle/>
        <a:p>
          <a:endParaRPr lang="en-US"/>
        </a:p>
      </dgm:t>
    </dgm:pt>
    <dgm:pt modelId="{72E35DCE-72FB-45CD-A435-EAA5F266FEC8}" type="pres">
      <dgm:prSet presAssocID="{4BF77064-E5DD-478B-840A-CDF56F3BB9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AC4A38-9B39-49FB-81EE-255F8121B943}" type="pres">
      <dgm:prSet presAssocID="{14B13AEC-2229-459A-9435-49A3BDDE142D}" presName="node" presStyleLbl="node1" presStyleIdx="0" presStyleCnt="6" custScaleY="38147" custLinFactNeighborX="34027" custLinFactNeighborY="963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DD0329-37D7-438A-B6F7-03C339F6AB15}" type="pres">
      <dgm:prSet presAssocID="{2491DF15-E5F7-4510-9FD5-A9BF3CDF2C71}" presName="sibTrans" presStyleCnt="0"/>
      <dgm:spPr/>
    </dgm:pt>
    <dgm:pt modelId="{5B21870F-669E-4346-976E-B1E7436554D1}" type="pres">
      <dgm:prSet presAssocID="{CC5A0186-BA2D-420F-AE5B-E8CC325B59B3}" presName="node" presStyleLbl="node1" presStyleIdx="1" presStyleCnt="6" custScaleX="59371" custScaleY="49605" custLinFactX="-4399" custLinFactNeighborX="-100000" custLinFactNeighborY="49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06DCF-7A0E-494A-AD9F-D7AA3F50B192}" type="pres">
      <dgm:prSet presAssocID="{F7E83D0E-B4AC-44A4-8892-6F9A50CFA97E}" presName="sibTrans" presStyleCnt="0"/>
      <dgm:spPr/>
    </dgm:pt>
    <dgm:pt modelId="{DE92AB3A-91E9-445E-AEED-041195EC2726}" type="pres">
      <dgm:prSet presAssocID="{F7F8DD92-895C-4123-B739-D2AA959CD7D3}" presName="node" presStyleLbl="node1" presStyleIdx="2" presStyleCnt="6" custScaleX="84928" custScaleY="53440" custLinFactNeighborX="54729" custLinFactNeighborY="-74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3E1F6-A392-4EED-A5BA-4ABFD118C35C}" type="pres">
      <dgm:prSet presAssocID="{CFAAF391-C22D-4EB9-816C-F3AA9EC0DA13}" presName="sibTrans" presStyleCnt="0"/>
      <dgm:spPr/>
    </dgm:pt>
    <dgm:pt modelId="{7E8D137F-414F-4B18-9783-EE5CCC6AEC26}" type="pres">
      <dgm:prSet presAssocID="{511BD285-A74E-4A7F-9072-4F7126EFFF84}" presName="node" presStyleLbl="node1" presStyleIdx="3" presStyleCnt="6" custScaleY="26824" custLinFactNeighborX="-48514" custLinFactNeighborY="661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7C7FF6-2703-49B9-974C-9CAFE6CD9D9B}" type="pres">
      <dgm:prSet presAssocID="{5B59241F-8393-44DA-9426-C58C49651794}" presName="sibTrans" presStyleCnt="0"/>
      <dgm:spPr/>
    </dgm:pt>
    <dgm:pt modelId="{427E6380-3AD7-48F2-8EC8-BF0CD6231C1C}" type="pres">
      <dgm:prSet presAssocID="{A4E21EF1-D046-4D19-A4B0-CFECF3FA98DB}" presName="node" presStyleLbl="node1" presStyleIdx="4" presStyleCnt="6" custScaleY="26013" custLinFactNeighborX="39091" custLinFactNeighborY="30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7658D-98AB-4130-8568-5C60AD3D618F}" type="pres">
      <dgm:prSet presAssocID="{24717D1A-35B4-4771-A4EC-6F9949C8F4BD}" presName="sibTrans" presStyleCnt="0"/>
      <dgm:spPr/>
    </dgm:pt>
    <dgm:pt modelId="{2FC0AB95-DFC9-49E1-8BD2-A6B708CC9658}" type="pres">
      <dgm:prSet presAssocID="{6BE3B1FC-4619-4BA3-817E-9CC4C03A59B4}" presName="node" presStyleLbl="node1" presStyleIdx="5" presStyleCnt="6" custScaleX="72810" custScaleY="51097" custLinFactNeighborX="-4507" custLinFactNeighborY="-865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EC3D96B-A122-4257-82F8-ABC8C2790D55}" type="presOf" srcId="{CC5A0186-BA2D-420F-AE5B-E8CC325B59B3}" destId="{5B21870F-669E-4346-976E-B1E7436554D1}" srcOrd="0" destOrd="0" presId="urn:microsoft.com/office/officeart/2005/8/layout/default"/>
    <dgm:cxn modelId="{9F0CABCC-94FE-487D-AC2B-558199414D84}" type="presOf" srcId="{6BE3B1FC-4619-4BA3-817E-9CC4C03A59B4}" destId="{2FC0AB95-DFC9-49E1-8BD2-A6B708CC9658}" srcOrd="0" destOrd="0" presId="urn:microsoft.com/office/officeart/2005/8/layout/default"/>
    <dgm:cxn modelId="{9E048416-C9A0-4559-9D4B-597860CC5C0C}" type="presOf" srcId="{A4E21EF1-D046-4D19-A4B0-CFECF3FA98DB}" destId="{427E6380-3AD7-48F2-8EC8-BF0CD6231C1C}" srcOrd="0" destOrd="0" presId="urn:microsoft.com/office/officeart/2005/8/layout/default"/>
    <dgm:cxn modelId="{B50CFEF6-57BD-46AA-A8C1-E07B3A352ABD}" srcId="{4BF77064-E5DD-478B-840A-CDF56F3BB910}" destId="{CC5A0186-BA2D-420F-AE5B-E8CC325B59B3}" srcOrd="1" destOrd="0" parTransId="{52DD9DED-3EF6-47B9-929F-F0542BFB4055}" sibTransId="{F7E83D0E-B4AC-44A4-8892-6F9A50CFA97E}"/>
    <dgm:cxn modelId="{6D826085-D33B-4450-9847-A491A67BA497}" type="presOf" srcId="{4BF77064-E5DD-478B-840A-CDF56F3BB910}" destId="{72E35DCE-72FB-45CD-A435-EAA5F266FEC8}" srcOrd="0" destOrd="0" presId="urn:microsoft.com/office/officeart/2005/8/layout/default"/>
    <dgm:cxn modelId="{595CC418-3009-46E3-872F-D7B3E1D2E570}" srcId="{4BF77064-E5DD-478B-840A-CDF56F3BB910}" destId="{511BD285-A74E-4A7F-9072-4F7126EFFF84}" srcOrd="3" destOrd="0" parTransId="{88317B98-553B-4CBE-B96D-3FFD759A2966}" sibTransId="{5B59241F-8393-44DA-9426-C58C49651794}"/>
    <dgm:cxn modelId="{DACC5607-2509-4F5C-B363-F854464006D9}" type="presOf" srcId="{F7F8DD92-895C-4123-B739-D2AA959CD7D3}" destId="{DE92AB3A-91E9-445E-AEED-041195EC2726}" srcOrd="0" destOrd="0" presId="urn:microsoft.com/office/officeart/2005/8/layout/default"/>
    <dgm:cxn modelId="{B6652DB3-6B9B-41BF-9685-70A42E6BEBA0}" srcId="{4BF77064-E5DD-478B-840A-CDF56F3BB910}" destId="{6BE3B1FC-4619-4BA3-817E-9CC4C03A59B4}" srcOrd="5" destOrd="0" parTransId="{FAABE613-12DE-4185-A2B6-AEF29108A4D4}" sibTransId="{496C9501-EA40-499F-9260-1365BADF102B}"/>
    <dgm:cxn modelId="{411E74BB-6B64-4DC7-BCA4-ED8B3CDF51DB}" type="presOf" srcId="{511BD285-A74E-4A7F-9072-4F7126EFFF84}" destId="{7E8D137F-414F-4B18-9783-EE5CCC6AEC26}" srcOrd="0" destOrd="0" presId="urn:microsoft.com/office/officeart/2005/8/layout/default"/>
    <dgm:cxn modelId="{0E2E5F3F-216D-43F8-8F0C-91518D726E95}" srcId="{4BF77064-E5DD-478B-840A-CDF56F3BB910}" destId="{14B13AEC-2229-459A-9435-49A3BDDE142D}" srcOrd="0" destOrd="0" parTransId="{1DCD8585-BF1F-4F2C-9253-ACFE94F200DF}" sibTransId="{2491DF15-E5F7-4510-9FD5-A9BF3CDF2C71}"/>
    <dgm:cxn modelId="{F25213DB-7D33-4E48-85C3-3B11DD1148A1}" srcId="{4BF77064-E5DD-478B-840A-CDF56F3BB910}" destId="{A4E21EF1-D046-4D19-A4B0-CFECF3FA98DB}" srcOrd="4" destOrd="0" parTransId="{01FA3E42-BB09-418E-AC15-4F9430F7DC3D}" sibTransId="{24717D1A-35B4-4771-A4EC-6F9949C8F4BD}"/>
    <dgm:cxn modelId="{41D6399F-36B8-4DDB-BD46-1B96D543F1BF}" srcId="{4BF77064-E5DD-478B-840A-CDF56F3BB910}" destId="{F7F8DD92-895C-4123-B739-D2AA959CD7D3}" srcOrd="2" destOrd="0" parTransId="{60110494-7ACB-4804-8AA2-7AD322EE64ED}" sibTransId="{CFAAF391-C22D-4EB9-816C-F3AA9EC0DA13}"/>
    <dgm:cxn modelId="{4B018F67-E112-4CB5-AEE6-075E9DB0E6C3}" type="presOf" srcId="{14B13AEC-2229-459A-9435-49A3BDDE142D}" destId="{7DAC4A38-9B39-49FB-81EE-255F8121B943}" srcOrd="0" destOrd="0" presId="urn:microsoft.com/office/officeart/2005/8/layout/default"/>
    <dgm:cxn modelId="{C0C7417E-4948-4572-AEE5-E781393DE7A1}" type="presParOf" srcId="{72E35DCE-72FB-45CD-A435-EAA5F266FEC8}" destId="{7DAC4A38-9B39-49FB-81EE-255F8121B943}" srcOrd="0" destOrd="0" presId="urn:microsoft.com/office/officeart/2005/8/layout/default"/>
    <dgm:cxn modelId="{A1DA6BC4-A590-43CD-BE32-49175B25B11C}" type="presParOf" srcId="{72E35DCE-72FB-45CD-A435-EAA5F266FEC8}" destId="{B6DD0329-37D7-438A-B6F7-03C339F6AB15}" srcOrd="1" destOrd="0" presId="urn:microsoft.com/office/officeart/2005/8/layout/default"/>
    <dgm:cxn modelId="{4AFDF798-0752-423A-B0A6-10D24AEE11EC}" type="presParOf" srcId="{72E35DCE-72FB-45CD-A435-EAA5F266FEC8}" destId="{5B21870F-669E-4346-976E-B1E7436554D1}" srcOrd="2" destOrd="0" presId="urn:microsoft.com/office/officeart/2005/8/layout/default"/>
    <dgm:cxn modelId="{49894CCF-3F9E-4091-8A24-A66154A54EE0}" type="presParOf" srcId="{72E35DCE-72FB-45CD-A435-EAA5F266FEC8}" destId="{C8906DCF-7A0E-494A-AD9F-D7AA3F50B192}" srcOrd="3" destOrd="0" presId="urn:microsoft.com/office/officeart/2005/8/layout/default"/>
    <dgm:cxn modelId="{BFD35124-4DC2-424C-A48D-858CBB01F3E6}" type="presParOf" srcId="{72E35DCE-72FB-45CD-A435-EAA5F266FEC8}" destId="{DE92AB3A-91E9-445E-AEED-041195EC2726}" srcOrd="4" destOrd="0" presId="urn:microsoft.com/office/officeart/2005/8/layout/default"/>
    <dgm:cxn modelId="{A895E3B1-7CA5-4007-A98B-F859D8ECE52B}" type="presParOf" srcId="{72E35DCE-72FB-45CD-A435-EAA5F266FEC8}" destId="{BB13E1F6-A392-4EED-A5BA-4ABFD118C35C}" srcOrd="5" destOrd="0" presId="urn:microsoft.com/office/officeart/2005/8/layout/default"/>
    <dgm:cxn modelId="{56BEC801-7293-40C6-B27E-CFAB925FEE76}" type="presParOf" srcId="{72E35DCE-72FB-45CD-A435-EAA5F266FEC8}" destId="{7E8D137F-414F-4B18-9783-EE5CCC6AEC26}" srcOrd="6" destOrd="0" presId="urn:microsoft.com/office/officeart/2005/8/layout/default"/>
    <dgm:cxn modelId="{CB0F0AF3-BE4F-48F9-8861-A80A16A15FE8}" type="presParOf" srcId="{72E35DCE-72FB-45CD-A435-EAA5F266FEC8}" destId="{EC7C7FF6-2703-49B9-974C-9CAFE6CD9D9B}" srcOrd="7" destOrd="0" presId="urn:microsoft.com/office/officeart/2005/8/layout/default"/>
    <dgm:cxn modelId="{667B9C77-F9D0-4383-8F49-D16E5C216B55}" type="presParOf" srcId="{72E35DCE-72FB-45CD-A435-EAA5F266FEC8}" destId="{427E6380-3AD7-48F2-8EC8-BF0CD6231C1C}" srcOrd="8" destOrd="0" presId="urn:microsoft.com/office/officeart/2005/8/layout/default"/>
    <dgm:cxn modelId="{A8E9B048-33DA-47FB-8216-30FB6EDA734E}" type="presParOf" srcId="{72E35DCE-72FB-45CD-A435-EAA5F266FEC8}" destId="{4FF7658D-98AB-4130-8568-5C60AD3D618F}" srcOrd="9" destOrd="0" presId="urn:microsoft.com/office/officeart/2005/8/layout/default"/>
    <dgm:cxn modelId="{F45AC04F-8551-4ADE-BFE8-016E5932AB97}" type="presParOf" srcId="{72E35DCE-72FB-45CD-A435-EAA5F266FEC8}" destId="{2FC0AB95-DFC9-49E1-8BD2-A6B708CC965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D65A89-FB21-4B81-A1C9-62BA72EAEDA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FE19D-57A8-4990-8631-E550E8F62733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SCHOOL  AND TEACHERS’ NEEDS</a:t>
          </a:r>
          <a:endParaRPr lang="en-US" dirty="0"/>
        </a:p>
      </dgm:t>
    </dgm:pt>
    <dgm:pt modelId="{65789DA3-5E88-4317-B327-235A96FF548B}" type="parTrans" cxnId="{4A8D8147-CA63-4099-81D8-2BD5400D2E60}">
      <dgm:prSet/>
      <dgm:spPr/>
      <dgm:t>
        <a:bodyPr/>
        <a:lstStyle/>
        <a:p>
          <a:endParaRPr lang="en-US"/>
        </a:p>
      </dgm:t>
    </dgm:pt>
    <dgm:pt modelId="{26A6C3C8-662D-4753-9E40-47B8998E9228}" type="sibTrans" cxnId="{4A8D8147-CA63-4099-81D8-2BD5400D2E60}">
      <dgm:prSet/>
      <dgm:spPr/>
      <dgm:t>
        <a:bodyPr/>
        <a:lstStyle/>
        <a:p>
          <a:endParaRPr lang="en-US"/>
        </a:p>
      </dgm:t>
    </dgm:pt>
    <dgm:pt modelId="{E25A00AD-55A5-4A85-BB59-FFBFB1187D1A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PRIORITIES OF THE EU</a:t>
          </a:r>
          <a:endParaRPr lang="el-GR" dirty="0" smtClean="0"/>
        </a:p>
        <a:p>
          <a:endParaRPr lang="el-GR" dirty="0" smtClean="0"/>
        </a:p>
        <a:p>
          <a:r>
            <a:rPr lang="en-US" dirty="0" smtClean="0"/>
            <a:t>MINITRY PRIORITIES</a:t>
          </a:r>
          <a:endParaRPr lang="en-US" dirty="0"/>
        </a:p>
      </dgm:t>
    </dgm:pt>
    <dgm:pt modelId="{78BD041D-0572-47B2-97A3-AE05F436E694}" type="parTrans" cxnId="{58315FCA-89FD-427D-9C8C-C884DB859907}">
      <dgm:prSet/>
      <dgm:spPr/>
      <dgm:t>
        <a:bodyPr/>
        <a:lstStyle/>
        <a:p>
          <a:endParaRPr lang="en-US"/>
        </a:p>
      </dgm:t>
    </dgm:pt>
    <dgm:pt modelId="{9D2C39EA-B495-47AE-800B-DEF65CBCC29B}" type="sibTrans" cxnId="{58315FCA-89FD-427D-9C8C-C884DB859907}">
      <dgm:prSet/>
      <dgm:spPr/>
      <dgm:t>
        <a:bodyPr/>
        <a:lstStyle/>
        <a:p>
          <a:endParaRPr lang="en-US"/>
        </a:p>
      </dgm:t>
    </dgm:pt>
    <dgm:pt modelId="{AABC671A-E140-434E-9A49-D7170A7A0D7E}">
      <dgm:prSet phldrT="[Text]"/>
      <dgm:spPr>
        <a:solidFill>
          <a:srgbClr val="0070C0"/>
        </a:solidFill>
      </dgm:spPr>
      <dgm:t>
        <a:bodyPr/>
        <a:lstStyle/>
        <a:p>
          <a:pPr algn="ctr"/>
          <a:r>
            <a:rPr lang="en-US" dirty="0" smtClean="0"/>
            <a:t>SCHOOL</a:t>
          </a:r>
        </a:p>
        <a:p>
          <a:pPr algn="ctr"/>
          <a:r>
            <a:rPr lang="en-US" dirty="0" smtClean="0"/>
            <a:t>TEACHER</a:t>
          </a:r>
          <a:endParaRPr lang="en-US" dirty="0"/>
        </a:p>
      </dgm:t>
    </dgm:pt>
    <dgm:pt modelId="{1B412BEB-319F-49D9-A2F9-3A4236CCF993}" type="parTrans" cxnId="{FFD2A6E2-3A09-4D56-A227-D90900DB5426}">
      <dgm:prSet/>
      <dgm:spPr/>
      <dgm:t>
        <a:bodyPr/>
        <a:lstStyle/>
        <a:p>
          <a:endParaRPr lang="en-US"/>
        </a:p>
      </dgm:t>
    </dgm:pt>
    <dgm:pt modelId="{210879AE-DA38-49AF-8134-18405BA8C62B}" type="sibTrans" cxnId="{FFD2A6E2-3A09-4D56-A227-D90900DB5426}">
      <dgm:prSet/>
      <dgm:spPr/>
      <dgm:t>
        <a:bodyPr/>
        <a:lstStyle/>
        <a:p>
          <a:endParaRPr lang="en-US"/>
        </a:p>
      </dgm:t>
    </dgm:pt>
    <dgm:pt modelId="{59B9DF01-7ACE-41B7-963B-AED28BFA01AB}" type="pres">
      <dgm:prSet presAssocID="{D8D65A89-FB21-4B81-A1C9-62BA72EAED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6A0DB9-ED45-4DEB-9B7E-0DFBBE0D3DA5}" type="pres">
      <dgm:prSet presAssocID="{299FE19D-57A8-4990-8631-E550E8F62733}" presName="node" presStyleLbl="node1" presStyleIdx="0" presStyleCnt="3" custLinFactNeighborX="54536" custLinFactNeighborY="40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273D3-80DC-4CDE-B5EB-A3E84E284F47}" type="pres">
      <dgm:prSet presAssocID="{26A6C3C8-662D-4753-9E40-47B8998E9228}" presName="sibTrans" presStyleCnt="0"/>
      <dgm:spPr/>
    </dgm:pt>
    <dgm:pt modelId="{B884EDB4-4362-4791-9640-12A65B379C58}" type="pres">
      <dgm:prSet presAssocID="{E25A00AD-55A5-4A85-BB59-FFBFB1187D1A}" presName="node" presStyleLbl="node1" presStyleIdx="1" presStyleCnt="3" custLinFactNeighborX="-34405" custLinFactNeighborY="-96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26137-AC2D-41E1-AE7C-46677FCA1645}" type="pres">
      <dgm:prSet presAssocID="{9D2C39EA-B495-47AE-800B-DEF65CBCC29B}" presName="sibTrans" presStyleCnt="0"/>
      <dgm:spPr/>
    </dgm:pt>
    <dgm:pt modelId="{BC3A6E0C-5BFA-481D-B8FF-486D4341BD94}" type="pres">
      <dgm:prSet presAssocID="{AABC671A-E140-434E-9A49-D7170A7A0D7E}" presName="node" presStyleLbl="node1" presStyleIdx="2" presStyleCnt="3" custScaleX="80337" custScaleY="40915" custLinFactNeighborX="-63376" custLinFactNeighborY="14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D2A6E2-3A09-4D56-A227-D90900DB5426}" srcId="{D8D65A89-FB21-4B81-A1C9-62BA72EAEDA2}" destId="{AABC671A-E140-434E-9A49-D7170A7A0D7E}" srcOrd="2" destOrd="0" parTransId="{1B412BEB-319F-49D9-A2F9-3A4236CCF993}" sibTransId="{210879AE-DA38-49AF-8134-18405BA8C62B}"/>
    <dgm:cxn modelId="{03C58316-55A0-4ECD-85DE-A3674513C8E9}" type="presOf" srcId="{AABC671A-E140-434E-9A49-D7170A7A0D7E}" destId="{BC3A6E0C-5BFA-481D-B8FF-486D4341BD94}" srcOrd="0" destOrd="0" presId="urn:microsoft.com/office/officeart/2005/8/layout/default"/>
    <dgm:cxn modelId="{B698F3FC-A463-4B49-830F-0266BEED9578}" type="presOf" srcId="{D8D65A89-FB21-4B81-A1C9-62BA72EAEDA2}" destId="{59B9DF01-7ACE-41B7-963B-AED28BFA01AB}" srcOrd="0" destOrd="0" presId="urn:microsoft.com/office/officeart/2005/8/layout/default"/>
    <dgm:cxn modelId="{58315FCA-89FD-427D-9C8C-C884DB859907}" srcId="{D8D65A89-FB21-4B81-A1C9-62BA72EAEDA2}" destId="{E25A00AD-55A5-4A85-BB59-FFBFB1187D1A}" srcOrd="1" destOrd="0" parTransId="{78BD041D-0572-47B2-97A3-AE05F436E694}" sibTransId="{9D2C39EA-B495-47AE-800B-DEF65CBCC29B}"/>
    <dgm:cxn modelId="{4C5493F1-3054-4034-8F85-56F13EB659F0}" type="presOf" srcId="{E25A00AD-55A5-4A85-BB59-FFBFB1187D1A}" destId="{B884EDB4-4362-4791-9640-12A65B379C58}" srcOrd="0" destOrd="0" presId="urn:microsoft.com/office/officeart/2005/8/layout/default"/>
    <dgm:cxn modelId="{4A8D8147-CA63-4099-81D8-2BD5400D2E60}" srcId="{D8D65A89-FB21-4B81-A1C9-62BA72EAEDA2}" destId="{299FE19D-57A8-4990-8631-E550E8F62733}" srcOrd="0" destOrd="0" parTransId="{65789DA3-5E88-4317-B327-235A96FF548B}" sibTransId="{26A6C3C8-662D-4753-9E40-47B8998E9228}"/>
    <dgm:cxn modelId="{AEC1F3F6-18DE-4D11-B45A-3168EA9E16BA}" type="presOf" srcId="{299FE19D-57A8-4990-8631-E550E8F62733}" destId="{BA6A0DB9-ED45-4DEB-9B7E-0DFBBE0D3DA5}" srcOrd="0" destOrd="0" presId="urn:microsoft.com/office/officeart/2005/8/layout/default"/>
    <dgm:cxn modelId="{1BCB2FA2-0EBC-4533-9BB8-91D4E15A3BE7}" type="presParOf" srcId="{59B9DF01-7ACE-41B7-963B-AED28BFA01AB}" destId="{BA6A0DB9-ED45-4DEB-9B7E-0DFBBE0D3DA5}" srcOrd="0" destOrd="0" presId="urn:microsoft.com/office/officeart/2005/8/layout/default"/>
    <dgm:cxn modelId="{FA2B24D3-7326-4C14-8086-A8A670E55374}" type="presParOf" srcId="{59B9DF01-7ACE-41B7-963B-AED28BFA01AB}" destId="{260273D3-80DC-4CDE-B5EB-A3E84E284F47}" srcOrd="1" destOrd="0" presId="urn:microsoft.com/office/officeart/2005/8/layout/default"/>
    <dgm:cxn modelId="{3781B10E-9559-4041-83A1-D2BE479575D7}" type="presParOf" srcId="{59B9DF01-7ACE-41B7-963B-AED28BFA01AB}" destId="{B884EDB4-4362-4791-9640-12A65B379C58}" srcOrd="2" destOrd="0" presId="urn:microsoft.com/office/officeart/2005/8/layout/default"/>
    <dgm:cxn modelId="{C1782C76-495E-4154-B2FA-ACB61364DFC5}" type="presParOf" srcId="{59B9DF01-7ACE-41B7-963B-AED28BFA01AB}" destId="{68026137-AC2D-41E1-AE7C-46677FCA1645}" srcOrd="3" destOrd="0" presId="urn:microsoft.com/office/officeart/2005/8/layout/default"/>
    <dgm:cxn modelId="{B69A13C5-B357-4F77-80E4-B41FD169C2FD}" type="presParOf" srcId="{59B9DF01-7ACE-41B7-963B-AED28BFA01AB}" destId="{BC3A6E0C-5BFA-481D-B8FF-486D4341BD9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8B1837-D277-4FFD-8D8B-F6E90F8DF3A0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B847E9-AEF9-453B-A9BC-02B1806FC00C}">
      <dgm:prSet phldrT="[Text]" custT="1"/>
      <dgm:spPr>
        <a:solidFill>
          <a:srgbClr val="0070C0"/>
        </a:solidFill>
      </dgm:spPr>
      <dgm:t>
        <a:bodyPr/>
        <a:lstStyle/>
        <a:p>
          <a:endParaRPr lang="el-GR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EU PRIORITIES</a:t>
          </a:r>
          <a:r>
            <a:rPr lang="el-GR" sz="2000" b="1" dirty="0" smtClean="0"/>
            <a:t> </a:t>
          </a:r>
        </a:p>
        <a:p>
          <a:r>
            <a:rPr lang="el-G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2000" b="1" dirty="0" smtClean="0"/>
            <a:t>NEW TRENDS IN EDUCATION AND PEDAGOGY</a:t>
          </a:r>
          <a:endParaRPr lang="el-GR" sz="2000" b="1" dirty="0" smtClean="0"/>
        </a:p>
        <a:p>
          <a:r>
            <a:rPr lang="el-G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2000" b="1" dirty="0" smtClean="0"/>
            <a:t>MINISTRY PRIORITIES</a:t>
          </a:r>
          <a:endParaRPr lang="en-US" sz="2000" b="1" dirty="0"/>
        </a:p>
      </dgm:t>
    </dgm:pt>
    <dgm:pt modelId="{22B9B0A6-982D-4059-A8D6-F18B651E1AB5}" type="parTrans" cxnId="{B95BC74C-0F58-4791-81F5-08E0548F70EA}">
      <dgm:prSet/>
      <dgm:spPr/>
      <dgm:t>
        <a:bodyPr/>
        <a:lstStyle/>
        <a:p>
          <a:endParaRPr lang="en-US"/>
        </a:p>
      </dgm:t>
    </dgm:pt>
    <dgm:pt modelId="{785F4A4D-1052-41F7-A4DA-9A9603F57A14}" type="sibTrans" cxnId="{B95BC74C-0F58-4791-81F5-08E0548F70EA}">
      <dgm:prSet/>
      <dgm:spPr/>
      <dgm:t>
        <a:bodyPr/>
        <a:lstStyle/>
        <a:p>
          <a:endParaRPr lang="en-US"/>
        </a:p>
      </dgm:t>
    </dgm:pt>
    <dgm:pt modelId="{0BC3FEDA-6D72-4E0A-96BA-2D1A5B90DE43}">
      <dgm:prSet phldrT="[Text]" custT="1"/>
      <dgm:spPr>
        <a:solidFill>
          <a:srgbClr val="CC99FF"/>
        </a:solidFill>
      </dgm:spPr>
      <dgm:t>
        <a:bodyPr/>
        <a:lstStyle/>
        <a:p>
          <a:r>
            <a:rPr lang="en-US" sz="2400" b="1" dirty="0" smtClean="0">
              <a:solidFill>
                <a:srgbClr val="0070C0"/>
              </a:solidFill>
            </a:rPr>
            <a:t>SCHOOL AND TEACHER NEEDS</a:t>
          </a:r>
          <a:endParaRPr lang="en-US" sz="2400" b="1" dirty="0">
            <a:solidFill>
              <a:srgbClr val="0070C0"/>
            </a:solidFill>
          </a:endParaRPr>
        </a:p>
      </dgm:t>
    </dgm:pt>
    <dgm:pt modelId="{82F7BE5E-1BAE-4033-B099-F7F34A78784E}" type="parTrans" cxnId="{590AF0C2-0DB6-453F-A458-1C3AB331DC13}">
      <dgm:prSet/>
      <dgm:spPr/>
      <dgm:t>
        <a:bodyPr/>
        <a:lstStyle/>
        <a:p>
          <a:endParaRPr lang="en-US"/>
        </a:p>
      </dgm:t>
    </dgm:pt>
    <dgm:pt modelId="{2CF1C2D9-9B8F-40E0-B146-0D9861E7E870}" type="sibTrans" cxnId="{590AF0C2-0DB6-453F-A458-1C3AB331DC13}">
      <dgm:prSet/>
      <dgm:spPr/>
      <dgm:t>
        <a:bodyPr/>
        <a:lstStyle/>
        <a:p>
          <a:endParaRPr lang="en-US"/>
        </a:p>
      </dgm:t>
    </dgm:pt>
    <dgm:pt modelId="{9FDB5E77-5E0F-4DE6-9B62-4D71AB88D26C}" type="pres">
      <dgm:prSet presAssocID="{EA8B1837-D277-4FFD-8D8B-F6E90F8DF3A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773901-4D35-4DA2-9E00-EB19D16A6E53}" type="pres">
      <dgm:prSet presAssocID="{EA8B1837-D277-4FFD-8D8B-F6E90F8DF3A0}" presName="comp1" presStyleCnt="0"/>
      <dgm:spPr/>
    </dgm:pt>
    <dgm:pt modelId="{2D0BD74E-D33E-471D-8E98-D4C3D588EFE5}" type="pres">
      <dgm:prSet presAssocID="{EA8B1837-D277-4FFD-8D8B-F6E90F8DF3A0}" presName="circle1" presStyleLbl="node1" presStyleIdx="0" presStyleCnt="2" custScaleX="130553"/>
      <dgm:spPr/>
      <dgm:t>
        <a:bodyPr/>
        <a:lstStyle/>
        <a:p>
          <a:endParaRPr lang="en-US"/>
        </a:p>
      </dgm:t>
    </dgm:pt>
    <dgm:pt modelId="{172A5AA3-CC1A-4584-973D-92FAB7BA4A9B}" type="pres">
      <dgm:prSet presAssocID="{EA8B1837-D277-4FFD-8D8B-F6E90F8DF3A0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C6D01-BB1C-449D-8B24-173F9898BFBD}" type="pres">
      <dgm:prSet presAssocID="{EA8B1837-D277-4FFD-8D8B-F6E90F8DF3A0}" presName="comp2" presStyleCnt="0"/>
      <dgm:spPr/>
    </dgm:pt>
    <dgm:pt modelId="{5AD6A0EB-6473-4383-BDFF-D8256023F915}" type="pres">
      <dgm:prSet presAssocID="{EA8B1837-D277-4FFD-8D8B-F6E90F8DF3A0}" presName="circle2" presStyleLbl="node1" presStyleIdx="1" presStyleCnt="2" custScaleX="92503" custScaleY="46582" custLinFactNeighborX="237" custLinFactNeighborY="9291"/>
      <dgm:spPr/>
      <dgm:t>
        <a:bodyPr/>
        <a:lstStyle/>
        <a:p>
          <a:endParaRPr lang="en-US"/>
        </a:p>
      </dgm:t>
    </dgm:pt>
    <dgm:pt modelId="{8191D2F9-0973-40EB-9F67-E0C4FEA291B7}" type="pres">
      <dgm:prSet presAssocID="{EA8B1837-D277-4FFD-8D8B-F6E90F8DF3A0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EAEE83-6265-4D68-B015-A4733BBA8AED}" type="presOf" srcId="{EA8B1837-D277-4FFD-8D8B-F6E90F8DF3A0}" destId="{9FDB5E77-5E0F-4DE6-9B62-4D71AB88D26C}" srcOrd="0" destOrd="0" presId="urn:microsoft.com/office/officeart/2005/8/layout/venn2"/>
    <dgm:cxn modelId="{3D909D75-BB35-4922-9FC0-123E1647C493}" type="presOf" srcId="{31B847E9-AEF9-453B-A9BC-02B1806FC00C}" destId="{172A5AA3-CC1A-4584-973D-92FAB7BA4A9B}" srcOrd="1" destOrd="0" presId="urn:microsoft.com/office/officeart/2005/8/layout/venn2"/>
    <dgm:cxn modelId="{590AF0C2-0DB6-453F-A458-1C3AB331DC13}" srcId="{EA8B1837-D277-4FFD-8D8B-F6E90F8DF3A0}" destId="{0BC3FEDA-6D72-4E0A-96BA-2D1A5B90DE43}" srcOrd="1" destOrd="0" parTransId="{82F7BE5E-1BAE-4033-B099-F7F34A78784E}" sibTransId="{2CF1C2D9-9B8F-40E0-B146-0D9861E7E870}"/>
    <dgm:cxn modelId="{B95BC74C-0F58-4791-81F5-08E0548F70EA}" srcId="{EA8B1837-D277-4FFD-8D8B-F6E90F8DF3A0}" destId="{31B847E9-AEF9-453B-A9BC-02B1806FC00C}" srcOrd="0" destOrd="0" parTransId="{22B9B0A6-982D-4059-A8D6-F18B651E1AB5}" sibTransId="{785F4A4D-1052-41F7-A4DA-9A9603F57A14}"/>
    <dgm:cxn modelId="{847AD38B-922E-4389-BFC0-D661A1E9A5B8}" type="presOf" srcId="{0BC3FEDA-6D72-4E0A-96BA-2D1A5B90DE43}" destId="{5AD6A0EB-6473-4383-BDFF-D8256023F915}" srcOrd="0" destOrd="0" presId="urn:microsoft.com/office/officeart/2005/8/layout/venn2"/>
    <dgm:cxn modelId="{39384BAE-A516-4CEF-9541-74E801C55AD7}" type="presOf" srcId="{31B847E9-AEF9-453B-A9BC-02B1806FC00C}" destId="{2D0BD74E-D33E-471D-8E98-D4C3D588EFE5}" srcOrd="0" destOrd="0" presId="urn:microsoft.com/office/officeart/2005/8/layout/venn2"/>
    <dgm:cxn modelId="{967A65BC-FCE6-4948-941A-5B313D4DB6EA}" type="presOf" srcId="{0BC3FEDA-6D72-4E0A-96BA-2D1A5B90DE43}" destId="{8191D2F9-0973-40EB-9F67-E0C4FEA291B7}" srcOrd="1" destOrd="0" presId="urn:microsoft.com/office/officeart/2005/8/layout/venn2"/>
    <dgm:cxn modelId="{5F250987-A22D-4971-A590-616C1BEE1737}" type="presParOf" srcId="{9FDB5E77-5E0F-4DE6-9B62-4D71AB88D26C}" destId="{ED773901-4D35-4DA2-9E00-EB19D16A6E53}" srcOrd="0" destOrd="0" presId="urn:microsoft.com/office/officeart/2005/8/layout/venn2"/>
    <dgm:cxn modelId="{9453DDB2-0C94-44C1-AFB2-BEF7BD330563}" type="presParOf" srcId="{ED773901-4D35-4DA2-9E00-EB19D16A6E53}" destId="{2D0BD74E-D33E-471D-8E98-D4C3D588EFE5}" srcOrd="0" destOrd="0" presId="urn:microsoft.com/office/officeart/2005/8/layout/venn2"/>
    <dgm:cxn modelId="{A2C0223F-9ECB-4425-9F2E-39257C9825A4}" type="presParOf" srcId="{ED773901-4D35-4DA2-9E00-EB19D16A6E53}" destId="{172A5AA3-CC1A-4584-973D-92FAB7BA4A9B}" srcOrd="1" destOrd="0" presId="urn:microsoft.com/office/officeart/2005/8/layout/venn2"/>
    <dgm:cxn modelId="{BCC6C479-D997-4730-A319-13F036B348A6}" type="presParOf" srcId="{9FDB5E77-5E0F-4DE6-9B62-4D71AB88D26C}" destId="{2F9C6D01-BB1C-449D-8B24-173F9898BFBD}" srcOrd="1" destOrd="0" presId="urn:microsoft.com/office/officeart/2005/8/layout/venn2"/>
    <dgm:cxn modelId="{728FC688-086E-41B0-989F-3E65B0721BF3}" type="presParOf" srcId="{2F9C6D01-BB1C-449D-8B24-173F9898BFBD}" destId="{5AD6A0EB-6473-4383-BDFF-D8256023F915}" srcOrd="0" destOrd="0" presId="urn:microsoft.com/office/officeart/2005/8/layout/venn2"/>
    <dgm:cxn modelId="{C24B9BC6-B0D9-4B4D-A8B4-D56D65AD2830}" type="presParOf" srcId="{2F9C6D01-BB1C-449D-8B24-173F9898BFBD}" destId="{8191D2F9-0973-40EB-9F67-E0C4FEA291B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2BB64C-44C6-4D57-9178-B5452EF3D2CF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E1F4B3-0340-4FE3-8DBE-DC64A03186E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School improvement plan</a:t>
          </a:r>
          <a:endParaRPr lang="en-US" sz="2000" b="1" dirty="0">
            <a:solidFill>
              <a:srgbClr val="FFFF00"/>
            </a:solidFill>
          </a:endParaRPr>
        </a:p>
      </dgm:t>
    </dgm:pt>
    <dgm:pt modelId="{90B1EA24-F60B-42B8-B481-2B62475AF0E7}" type="parTrans" cxnId="{08A33AC0-6EE3-4D3D-8064-5C370538F88A}">
      <dgm:prSet/>
      <dgm:spPr/>
      <dgm:t>
        <a:bodyPr/>
        <a:lstStyle/>
        <a:p>
          <a:endParaRPr lang="en-US"/>
        </a:p>
      </dgm:t>
    </dgm:pt>
    <dgm:pt modelId="{3CDEA4D9-0349-408B-BFA0-02BEE4A6DF7F}" type="sibTrans" cxnId="{08A33AC0-6EE3-4D3D-8064-5C370538F88A}">
      <dgm:prSet/>
      <dgm:spPr/>
      <dgm:t>
        <a:bodyPr/>
        <a:lstStyle/>
        <a:p>
          <a:endParaRPr lang="en-US"/>
        </a:p>
      </dgm:t>
    </dgm:pt>
    <dgm:pt modelId="{7685A9A8-6599-484D-AC6B-0F5E0EA5058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Activities to fulfill the plan</a:t>
          </a:r>
          <a:endParaRPr lang="en-US" sz="2000" b="1" dirty="0">
            <a:solidFill>
              <a:srgbClr val="FFFF00"/>
            </a:solidFill>
          </a:endParaRPr>
        </a:p>
      </dgm:t>
    </dgm:pt>
    <dgm:pt modelId="{843CFBE4-D8CB-4191-9069-5986AC2E388F}" type="parTrans" cxnId="{EC1414C5-88E4-479D-B4FD-619F281A80CE}">
      <dgm:prSet/>
      <dgm:spPr/>
      <dgm:t>
        <a:bodyPr/>
        <a:lstStyle/>
        <a:p>
          <a:endParaRPr lang="en-US"/>
        </a:p>
      </dgm:t>
    </dgm:pt>
    <dgm:pt modelId="{5FF12461-55F1-4181-8553-2BAF88887428}" type="sibTrans" cxnId="{EC1414C5-88E4-479D-B4FD-619F281A80CE}">
      <dgm:prSet/>
      <dgm:spPr/>
      <dgm:t>
        <a:bodyPr/>
        <a:lstStyle/>
        <a:p>
          <a:endParaRPr lang="en-US"/>
        </a:p>
      </dgm:t>
    </dgm:pt>
    <dgm:pt modelId="{3136897F-3465-4318-9A9C-F2A27AD2B326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Teachers Professional Learning (TPL)</a:t>
          </a:r>
          <a:endParaRPr lang="en-US" sz="2000" b="1" dirty="0">
            <a:solidFill>
              <a:srgbClr val="FFFF00"/>
            </a:solidFill>
          </a:endParaRPr>
        </a:p>
      </dgm:t>
    </dgm:pt>
    <dgm:pt modelId="{90420137-AE18-44F1-88AA-38C5582F92A5}" type="parTrans" cxnId="{2E2EAF44-C748-4136-B985-E44CDC4ABCE3}">
      <dgm:prSet/>
      <dgm:spPr/>
      <dgm:t>
        <a:bodyPr/>
        <a:lstStyle/>
        <a:p>
          <a:endParaRPr lang="en-US"/>
        </a:p>
      </dgm:t>
    </dgm:pt>
    <dgm:pt modelId="{57FA6AA2-893D-4D4C-9C4E-68B64E4BCF14}" type="sibTrans" cxnId="{2E2EAF44-C748-4136-B985-E44CDC4ABCE3}">
      <dgm:prSet/>
      <dgm:spPr/>
      <dgm:t>
        <a:bodyPr/>
        <a:lstStyle/>
        <a:p>
          <a:endParaRPr lang="en-US"/>
        </a:p>
      </dgm:t>
    </dgm:pt>
    <dgm:pt modelId="{76A0515D-05DD-438F-8E34-383AB67F805A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Teaching and Learning</a:t>
          </a:r>
          <a:endParaRPr lang="en-US" b="1" dirty="0">
            <a:solidFill>
              <a:srgbClr val="FFFF00"/>
            </a:solidFill>
          </a:endParaRPr>
        </a:p>
      </dgm:t>
    </dgm:pt>
    <dgm:pt modelId="{4E2C0667-83B0-46DC-9782-2279AEBDD7ED}" type="parTrans" cxnId="{B54C5203-8697-41C7-AB64-75EF91E92468}">
      <dgm:prSet/>
      <dgm:spPr/>
      <dgm:t>
        <a:bodyPr/>
        <a:lstStyle/>
        <a:p>
          <a:endParaRPr lang="en-US"/>
        </a:p>
      </dgm:t>
    </dgm:pt>
    <dgm:pt modelId="{F698083E-E6CA-4E1F-B5E2-62B973D9FD97}" type="sibTrans" cxnId="{B54C5203-8697-41C7-AB64-75EF91E92468}">
      <dgm:prSet/>
      <dgm:spPr/>
      <dgm:t>
        <a:bodyPr/>
        <a:lstStyle/>
        <a:p>
          <a:endParaRPr lang="en-US"/>
        </a:p>
      </dgm:t>
    </dgm:pt>
    <dgm:pt modelId="{B562CB71-EE08-4074-9486-1321940159B8}" type="pres">
      <dgm:prSet presAssocID="{522BB64C-44C6-4D57-9178-B5452EF3D2C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02998F-576E-4744-AA61-1D1A709921BC}" type="pres">
      <dgm:prSet presAssocID="{522BB64C-44C6-4D57-9178-B5452EF3D2CF}" presName="comp1" presStyleCnt="0"/>
      <dgm:spPr/>
    </dgm:pt>
    <dgm:pt modelId="{9FBE30A9-977A-4479-8370-6FA16F514078}" type="pres">
      <dgm:prSet presAssocID="{522BB64C-44C6-4D57-9178-B5452EF3D2CF}" presName="circle1" presStyleLbl="node1" presStyleIdx="0" presStyleCnt="4" custScaleX="112800" custLinFactNeighborX="3065" custLinFactNeighborY="8331"/>
      <dgm:spPr/>
      <dgm:t>
        <a:bodyPr/>
        <a:lstStyle/>
        <a:p>
          <a:endParaRPr lang="en-US"/>
        </a:p>
      </dgm:t>
    </dgm:pt>
    <dgm:pt modelId="{A03D57C6-9775-43AD-9ACD-57411756B157}" type="pres">
      <dgm:prSet presAssocID="{522BB64C-44C6-4D57-9178-B5452EF3D2CF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B4051-FA97-4C2B-B8EE-6F06304235F0}" type="pres">
      <dgm:prSet presAssocID="{522BB64C-44C6-4D57-9178-B5452EF3D2CF}" presName="comp2" presStyleCnt="0"/>
      <dgm:spPr/>
    </dgm:pt>
    <dgm:pt modelId="{D6721903-DBE1-464F-BC3D-6BA0AA249400}" type="pres">
      <dgm:prSet presAssocID="{522BB64C-44C6-4D57-9178-B5452EF3D2CF}" presName="circle2" presStyleLbl="node1" presStyleIdx="1" presStyleCnt="4"/>
      <dgm:spPr/>
      <dgm:t>
        <a:bodyPr/>
        <a:lstStyle/>
        <a:p>
          <a:endParaRPr lang="en-US"/>
        </a:p>
      </dgm:t>
    </dgm:pt>
    <dgm:pt modelId="{3DB16534-5A7A-487B-AE45-F370B39A245D}" type="pres">
      <dgm:prSet presAssocID="{522BB64C-44C6-4D57-9178-B5452EF3D2CF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A6249-AD88-43B1-9201-DA819F7987C5}" type="pres">
      <dgm:prSet presAssocID="{522BB64C-44C6-4D57-9178-B5452EF3D2CF}" presName="comp3" presStyleCnt="0"/>
      <dgm:spPr/>
    </dgm:pt>
    <dgm:pt modelId="{7C28ED70-473F-4137-9AF4-E1E8D1F8314B}" type="pres">
      <dgm:prSet presAssocID="{522BB64C-44C6-4D57-9178-B5452EF3D2CF}" presName="circle3" presStyleLbl="node1" presStyleIdx="2" presStyleCnt="4"/>
      <dgm:spPr/>
      <dgm:t>
        <a:bodyPr/>
        <a:lstStyle/>
        <a:p>
          <a:endParaRPr lang="en-US"/>
        </a:p>
      </dgm:t>
    </dgm:pt>
    <dgm:pt modelId="{4370BBE6-DD75-486D-9244-B1A7CEBAE349}" type="pres">
      <dgm:prSet presAssocID="{522BB64C-44C6-4D57-9178-B5452EF3D2CF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5D1E5-9956-463F-84DA-4FF47B4FF5EA}" type="pres">
      <dgm:prSet presAssocID="{522BB64C-44C6-4D57-9178-B5452EF3D2CF}" presName="comp4" presStyleCnt="0"/>
      <dgm:spPr/>
    </dgm:pt>
    <dgm:pt modelId="{FF397123-AF1A-437B-AD37-5DD1F16C3B59}" type="pres">
      <dgm:prSet presAssocID="{522BB64C-44C6-4D57-9178-B5452EF3D2CF}" presName="circle4" presStyleLbl="node1" presStyleIdx="3" presStyleCnt="4" custLinFactNeighborX="6567"/>
      <dgm:spPr/>
      <dgm:t>
        <a:bodyPr/>
        <a:lstStyle/>
        <a:p>
          <a:endParaRPr lang="en-US"/>
        </a:p>
      </dgm:t>
    </dgm:pt>
    <dgm:pt modelId="{366C65A7-8ECE-4E53-9518-A506C0F45324}" type="pres">
      <dgm:prSet presAssocID="{522BB64C-44C6-4D57-9178-B5452EF3D2CF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2EAF44-C748-4136-B985-E44CDC4ABCE3}" srcId="{522BB64C-44C6-4D57-9178-B5452EF3D2CF}" destId="{3136897F-3465-4318-9A9C-F2A27AD2B326}" srcOrd="2" destOrd="0" parTransId="{90420137-AE18-44F1-88AA-38C5582F92A5}" sibTransId="{57FA6AA2-893D-4D4C-9C4E-68B64E4BCF14}"/>
    <dgm:cxn modelId="{BFDA6766-84CE-4B23-83BF-8022F51C4DF2}" type="presOf" srcId="{76A0515D-05DD-438F-8E34-383AB67F805A}" destId="{FF397123-AF1A-437B-AD37-5DD1F16C3B59}" srcOrd="0" destOrd="0" presId="urn:microsoft.com/office/officeart/2005/8/layout/venn2"/>
    <dgm:cxn modelId="{0027F32E-5B3F-40E1-94C9-5735ACB92309}" type="presOf" srcId="{4FE1F4B3-0340-4FE3-8DBE-DC64A03186EE}" destId="{A03D57C6-9775-43AD-9ACD-57411756B157}" srcOrd="1" destOrd="0" presId="urn:microsoft.com/office/officeart/2005/8/layout/venn2"/>
    <dgm:cxn modelId="{08A33AC0-6EE3-4D3D-8064-5C370538F88A}" srcId="{522BB64C-44C6-4D57-9178-B5452EF3D2CF}" destId="{4FE1F4B3-0340-4FE3-8DBE-DC64A03186EE}" srcOrd="0" destOrd="0" parTransId="{90B1EA24-F60B-42B8-B481-2B62475AF0E7}" sibTransId="{3CDEA4D9-0349-408B-BFA0-02BEE4A6DF7F}"/>
    <dgm:cxn modelId="{0C03F8A9-A489-4E8D-99AE-2C4EFC6049DF}" type="presOf" srcId="{7685A9A8-6599-484D-AC6B-0F5E0EA50589}" destId="{D6721903-DBE1-464F-BC3D-6BA0AA249400}" srcOrd="0" destOrd="0" presId="urn:microsoft.com/office/officeart/2005/8/layout/venn2"/>
    <dgm:cxn modelId="{0655342F-7CD5-4EFF-9B34-FB8EB61D1739}" type="presOf" srcId="{7685A9A8-6599-484D-AC6B-0F5E0EA50589}" destId="{3DB16534-5A7A-487B-AE45-F370B39A245D}" srcOrd="1" destOrd="0" presId="urn:microsoft.com/office/officeart/2005/8/layout/venn2"/>
    <dgm:cxn modelId="{EC1414C5-88E4-479D-B4FD-619F281A80CE}" srcId="{522BB64C-44C6-4D57-9178-B5452EF3D2CF}" destId="{7685A9A8-6599-484D-AC6B-0F5E0EA50589}" srcOrd="1" destOrd="0" parTransId="{843CFBE4-D8CB-4191-9069-5986AC2E388F}" sibTransId="{5FF12461-55F1-4181-8553-2BAF88887428}"/>
    <dgm:cxn modelId="{B54C5203-8697-41C7-AB64-75EF91E92468}" srcId="{522BB64C-44C6-4D57-9178-B5452EF3D2CF}" destId="{76A0515D-05DD-438F-8E34-383AB67F805A}" srcOrd="3" destOrd="0" parTransId="{4E2C0667-83B0-46DC-9782-2279AEBDD7ED}" sibTransId="{F698083E-E6CA-4E1F-B5E2-62B973D9FD97}"/>
    <dgm:cxn modelId="{926BD4CC-DE76-4B07-A464-C0C6537E4EC2}" type="presOf" srcId="{3136897F-3465-4318-9A9C-F2A27AD2B326}" destId="{4370BBE6-DD75-486D-9244-B1A7CEBAE349}" srcOrd="1" destOrd="0" presId="urn:microsoft.com/office/officeart/2005/8/layout/venn2"/>
    <dgm:cxn modelId="{01F60FCD-8048-4923-87EA-EA41E7981E8E}" type="presOf" srcId="{522BB64C-44C6-4D57-9178-B5452EF3D2CF}" destId="{B562CB71-EE08-4074-9486-1321940159B8}" srcOrd="0" destOrd="0" presId="urn:microsoft.com/office/officeart/2005/8/layout/venn2"/>
    <dgm:cxn modelId="{31E0AD06-38C6-4C53-8697-21252213D7E0}" type="presOf" srcId="{76A0515D-05DD-438F-8E34-383AB67F805A}" destId="{366C65A7-8ECE-4E53-9518-A506C0F45324}" srcOrd="1" destOrd="0" presId="urn:microsoft.com/office/officeart/2005/8/layout/venn2"/>
    <dgm:cxn modelId="{F8F0EDC8-2491-4615-8A23-7708EFD4982B}" type="presOf" srcId="{4FE1F4B3-0340-4FE3-8DBE-DC64A03186EE}" destId="{9FBE30A9-977A-4479-8370-6FA16F514078}" srcOrd="0" destOrd="0" presId="urn:microsoft.com/office/officeart/2005/8/layout/venn2"/>
    <dgm:cxn modelId="{7F278EC5-98A8-46DD-AFD7-1510DB8F6351}" type="presOf" srcId="{3136897F-3465-4318-9A9C-F2A27AD2B326}" destId="{7C28ED70-473F-4137-9AF4-E1E8D1F8314B}" srcOrd="0" destOrd="0" presId="urn:microsoft.com/office/officeart/2005/8/layout/venn2"/>
    <dgm:cxn modelId="{200772FA-2619-4ECC-B3D9-FE879B88E72F}" type="presParOf" srcId="{B562CB71-EE08-4074-9486-1321940159B8}" destId="{DB02998F-576E-4744-AA61-1D1A709921BC}" srcOrd="0" destOrd="0" presId="urn:microsoft.com/office/officeart/2005/8/layout/venn2"/>
    <dgm:cxn modelId="{18FC8ABB-C12F-4C1C-85C7-71213C5AD9FB}" type="presParOf" srcId="{DB02998F-576E-4744-AA61-1D1A709921BC}" destId="{9FBE30A9-977A-4479-8370-6FA16F514078}" srcOrd="0" destOrd="0" presId="urn:microsoft.com/office/officeart/2005/8/layout/venn2"/>
    <dgm:cxn modelId="{1CBDE2FF-7BC2-40F9-9D37-5106C278D0BA}" type="presParOf" srcId="{DB02998F-576E-4744-AA61-1D1A709921BC}" destId="{A03D57C6-9775-43AD-9ACD-57411756B157}" srcOrd="1" destOrd="0" presId="urn:microsoft.com/office/officeart/2005/8/layout/venn2"/>
    <dgm:cxn modelId="{21DF2961-E0FA-4AF0-A56F-996AAE181B15}" type="presParOf" srcId="{B562CB71-EE08-4074-9486-1321940159B8}" destId="{5FCB4051-FA97-4C2B-B8EE-6F06304235F0}" srcOrd="1" destOrd="0" presId="urn:microsoft.com/office/officeart/2005/8/layout/venn2"/>
    <dgm:cxn modelId="{09408716-F6DC-43D1-A025-8853024A79CF}" type="presParOf" srcId="{5FCB4051-FA97-4C2B-B8EE-6F06304235F0}" destId="{D6721903-DBE1-464F-BC3D-6BA0AA249400}" srcOrd="0" destOrd="0" presId="urn:microsoft.com/office/officeart/2005/8/layout/venn2"/>
    <dgm:cxn modelId="{7917F8F0-B2B0-4960-8392-A532ABE234BB}" type="presParOf" srcId="{5FCB4051-FA97-4C2B-B8EE-6F06304235F0}" destId="{3DB16534-5A7A-487B-AE45-F370B39A245D}" srcOrd="1" destOrd="0" presId="urn:microsoft.com/office/officeart/2005/8/layout/venn2"/>
    <dgm:cxn modelId="{1360704D-C91C-4CC9-B9A0-0299468B36D0}" type="presParOf" srcId="{B562CB71-EE08-4074-9486-1321940159B8}" destId="{126A6249-AD88-43B1-9201-DA819F7987C5}" srcOrd="2" destOrd="0" presId="urn:microsoft.com/office/officeart/2005/8/layout/venn2"/>
    <dgm:cxn modelId="{7012D448-AA3D-495C-86BA-CE8761BF405B}" type="presParOf" srcId="{126A6249-AD88-43B1-9201-DA819F7987C5}" destId="{7C28ED70-473F-4137-9AF4-E1E8D1F8314B}" srcOrd="0" destOrd="0" presId="urn:microsoft.com/office/officeart/2005/8/layout/venn2"/>
    <dgm:cxn modelId="{C17B1EFA-8B35-44D2-A077-9707F924557D}" type="presParOf" srcId="{126A6249-AD88-43B1-9201-DA819F7987C5}" destId="{4370BBE6-DD75-486D-9244-B1A7CEBAE349}" srcOrd="1" destOrd="0" presId="urn:microsoft.com/office/officeart/2005/8/layout/venn2"/>
    <dgm:cxn modelId="{0EDF0AE5-88EC-41BE-8767-0B3DDC5CB197}" type="presParOf" srcId="{B562CB71-EE08-4074-9486-1321940159B8}" destId="{A4E5D1E5-9956-463F-84DA-4FF47B4FF5EA}" srcOrd="3" destOrd="0" presId="urn:microsoft.com/office/officeart/2005/8/layout/venn2"/>
    <dgm:cxn modelId="{47891922-0DB8-4CE2-BB00-E01DD0ECE6DD}" type="presParOf" srcId="{A4E5D1E5-9956-463F-84DA-4FF47B4FF5EA}" destId="{FF397123-AF1A-437B-AD37-5DD1F16C3B59}" srcOrd="0" destOrd="0" presId="urn:microsoft.com/office/officeart/2005/8/layout/venn2"/>
    <dgm:cxn modelId="{CAE64F3D-D8AB-44B0-B312-99A602E05E65}" type="presParOf" srcId="{A4E5D1E5-9956-463F-84DA-4FF47B4FF5EA}" destId="{366C65A7-8ECE-4E53-9518-A506C0F4532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164267-FA8B-4FD4-BF94-7434C74E075F}" type="doc">
      <dgm:prSet loTypeId="urn:microsoft.com/office/officeart/2005/8/layout/radial6" loCatId="relationship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0C53097-51E5-4C49-88ED-3CD159A5D79D}">
      <dgm:prSet phldrT="[Text]"/>
      <dgm:spPr/>
      <dgm:t>
        <a:bodyPr/>
        <a:lstStyle/>
        <a:p>
          <a:r>
            <a:rPr lang="en-US" dirty="0" smtClean="0"/>
            <a:t>TEACHER and</a:t>
          </a:r>
        </a:p>
        <a:p>
          <a:r>
            <a:rPr lang="en-US" dirty="0" smtClean="0"/>
            <a:t>STUDENT</a:t>
          </a:r>
          <a:endParaRPr lang="en-US" dirty="0"/>
        </a:p>
      </dgm:t>
    </dgm:pt>
    <dgm:pt modelId="{ACCB32F9-5492-471F-B2BF-68B3AAEAB4A2}" type="parTrans" cxnId="{01343300-1915-42AE-9788-34F0578CC4E3}">
      <dgm:prSet/>
      <dgm:spPr/>
      <dgm:t>
        <a:bodyPr/>
        <a:lstStyle/>
        <a:p>
          <a:endParaRPr lang="en-US"/>
        </a:p>
      </dgm:t>
    </dgm:pt>
    <dgm:pt modelId="{B43BD849-2709-4740-B7FE-8E8C258C6A4C}" type="sibTrans" cxnId="{01343300-1915-42AE-9788-34F0578CC4E3}">
      <dgm:prSet/>
      <dgm:spPr/>
      <dgm:t>
        <a:bodyPr/>
        <a:lstStyle/>
        <a:p>
          <a:endParaRPr lang="en-US"/>
        </a:p>
      </dgm:t>
    </dgm:pt>
    <dgm:pt modelId="{771C00F0-09E9-4DA5-BAEF-81FFE85F67ED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head teacher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B373E3-9EF2-49A4-9BC8-BCC58E24FEC6}" type="parTrans" cxnId="{0D9E05BE-5406-472D-AE1F-676DA01293E8}">
      <dgm:prSet/>
      <dgm:spPr/>
      <dgm:t>
        <a:bodyPr/>
        <a:lstStyle/>
        <a:p>
          <a:endParaRPr lang="en-US"/>
        </a:p>
      </dgm:t>
    </dgm:pt>
    <dgm:pt modelId="{4C392A43-13BE-400A-A837-C5C14BD476A3}" type="sibTrans" cxnId="{0D9E05BE-5406-472D-AE1F-676DA01293E8}">
      <dgm:prSet/>
      <dgm:spPr/>
      <dgm:t>
        <a:bodyPr/>
        <a:lstStyle/>
        <a:p>
          <a:endParaRPr lang="en-US"/>
        </a:p>
      </dgm:t>
    </dgm:pt>
    <dgm:pt modelId="{C7E4D677-CEE6-43A4-8107-5E896069D4AC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Co-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ordinator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FEEB82-71C6-453D-BE0F-8E8B650CF9DC}" type="parTrans" cxnId="{C918EDF9-9046-43E7-B440-BAA86C3CF391}">
      <dgm:prSet/>
      <dgm:spPr/>
      <dgm:t>
        <a:bodyPr/>
        <a:lstStyle/>
        <a:p>
          <a:endParaRPr lang="en-US"/>
        </a:p>
      </dgm:t>
    </dgm:pt>
    <dgm:pt modelId="{261C5E7F-EDE9-4148-AFD0-2E806B15F672}" type="sibTrans" cxnId="{C918EDF9-9046-43E7-B440-BAA86C3CF391}">
      <dgm:prSet/>
      <dgm:spPr/>
      <dgm:t>
        <a:bodyPr/>
        <a:lstStyle/>
        <a:p>
          <a:endParaRPr lang="en-US"/>
        </a:p>
      </dgm:t>
    </dgm:pt>
    <dgm:pt modelId="{7A83A056-FF00-48DB-9000-E98F5354ABC8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supporter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FD39FF-4714-4F6D-BFDF-99853280DF36}" type="parTrans" cxnId="{4DA1788B-D34F-43CE-B55E-1F0BDB3421E9}">
      <dgm:prSet/>
      <dgm:spPr/>
      <dgm:t>
        <a:bodyPr/>
        <a:lstStyle/>
        <a:p>
          <a:endParaRPr lang="en-US"/>
        </a:p>
      </dgm:t>
    </dgm:pt>
    <dgm:pt modelId="{749F478C-FD2E-48F8-81C3-CAA2C26D4A82}" type="sibTrans" cxnId="{4DA1788B-D34F-43CE-B55E-1F0BDB3421E9}">
      <dgm:prSet/>
      <dgm:spPr/>
      <dgm:t>
        <a:bodyPr/>
        <a:lstStyle/>
        <a:p>
          <a:endParaRPr lang="en-US"/>
        </a:p>
      </dgm:t>
    </dgm:pt>
    <dgm:pt modelId="{22E6DE0B-CAB1-40DE-BC6C-ADFCAC8B6637}" type="pres">
      <dgm:prSet presAssocID="{E8164267-FA8B-4FD4-BF94-7434C74E075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906D91-9F20-43E1-91C6-424CDEEA799C}" type="pres">
      <dgm:prSet presAssocID="{10C53097-51E5-4C49-88ED-3CD159A5D79D}" presName="centerShape" presStyleLbl="node0" presStyleIdx="0" presStyleCnt="1" custLinFactNeighborX="-247" custLinFactNeighborY="2982"/>
      <dgm:spPr/>
      <dgm:t>
        <a:bodyPr/>
        <a:lstStyle/>
        <a:p>
          <a:endParaRPr lang="en-US"/>
        </a:p>
      </dgm:t>
    </dgm:pt>
    <dgm:pt modelId="{3C689BCD-6EAD-49EA-9716-EA4602BE5EC8}" type="pres">
      <dgm:prSet presAssocID="{771C00F0-09E9-4DA5-BAEF-81FFE85F67E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CACCF-28B9-4388-B6F6-DBAF4744BEAD}" type="pres">
      <dgm:prSet presAssocID="{771C00F0-09E9-4DA5-BAEF-81FFE85F67ED}" presName="dummy" presStyleCnt="0"/>
      <dgm:spPr/>
    </dgm:pt>
    <dgm:pt modelId="{B51B6227-4164-4BE3-B9A1-1236F84A6DD7}" type="pres">
      <dgm:prSet presAssocID="{4C392A43-13BE-400A-A837-C5C14BD476A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091FAAA-1511-4BAC-B785-560152540D94}" type="pres">
      <dgm:prSet presAssocID="{C7E4D677-CEE6-43A4-8107-5E896069D4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6F945-21B0-4746-86D9-8F85AD35B0F9}" type="pres">
      <dgm:prSet presAssocID="{C7E4D677-CEE6-43A4-8107-5E896069D4AC}" presName="dummy" presStyleCnt="0"/>
      <dgm:spPr/>
    </dgm:pt>
    <dgm:pt modelId="{A2A514CE-299E-4B24-BB7B-2F80F9A28917}" type="pres">
      <dgm:prSet presAssocID="{261C5E7F-EDE9-4148-AFD0-2E806B15F672}" presName="sibTrans" presStyleLbl="sibTrans2D1" presStyleIdx="1" presStyleCnt="3" custLinFactNeighborX="470" custLinFactNeighborY="528"/>
      <dgm:spPr/>
      <dgm:t>
        <a:bodyPr/>
        <a:lstStyle/>
        <a:p>
          <a:endParaRPr lang="en-US"/>
        </a:p>
      </dgm:t>
    </dgm:pt>
    <dgm:pt modelId="{CBDD316F-1D83-4734-954C-4411EBAF4B2F}" type="pres">
      <dgm:prSet presAssocID="{7A83A056-FF00-48DB-9000-E98F5354ABC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66128-34DE-4CDB-94CD-AFDC20851F6D}" type="pres">
      <dgm:prSet presAssocID="{7A83A056-FF00-48DB-9000-E98F5354ABC8}" presName="dummy" presStyleCnt="0"/>
      <dgm:spPr/>
    </dgm:pt>
    <dgm:pt modelId="{41203F50-E53F-4CD8-8486-88E25AC0FEAD}" type="pres">
      <dgm:prSet presAssocID="{749F478C-FD2E-48F8-81C3-CAA2C26D4A82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2B345CB-BBD4-4A62-93C0-AB8E6F5A3E4C}" type="presOf" srcId="{261C5E7F-EDE9-4148-AFD0-2E806B15F672}" destId="{A2A514CE-299E-4B24-BB7B-2F80F9A28917}" srcOrd="0" destOrd="0" presId="urn:microsoft.com/office/officeart/2005/8/layout/radial6"/>
    <dgm:cxn modelId="{3A8E7C65-2F29-46C3-B695-021BD392F440}" type="presOf" srcId="{771C00F0-09E9-4DA5-BAEF-81FFE85F67ED}" destId="{3C689BCD-6EAD-49EA-9716-EA4602BE5EC8}" srcOrd="0" destOrd="0" presId="urn:microsoft.com/office/officeart/2005/8/layout/radial6"/>
    <dgm:cxn modelId="{E73327AF-9302-4F02-998E-04C4BE0C8932}" type="presOf" srcId="{E8164267-FA8B-4FD4-BF94-7434C74E075F}" destId="{22E6DE0B-CAB1-40DE-BC6C-ADFCAC8B6637}" srcOrd="0" destOrd="0" presId="urn:microsoft.com/office/officeart/2005/8/layout/radial6"/>
    <dgm:cxn modelId="{01343300-1915-42AE-9788-34F0578CC4E3}" srcId="{E8164267-FA8B-4FD4-BF94-7434C74E075F}" destId="{10C53097-51E5-4C49-88ED-3CD159A5D79D}" srcOrd="0" destOrd="0" parTransId="{ACCB32F9-5492-471F-B2BF-68B3AAEAB4A2}" sibTransId="{B43BD849-2709-4740-B7FE-8E8C258C6A4C}"/>
    <dgm:cxn modelId="{4DA1788B-D34F-43CE-B55E-1F0BDB3421E9}" srcId="{10C53097-51E5-4C49-88ED-3CD159A5D79D}" destId="{7A83A056-FF00-48DB-9000-E98F5354ABC8}" srcOrd="2" destOrd="0" parTransId="{15FD39FF-4714-4F6D-BFDF-99853280DF36}" sibTransId="{749F478C-FD2E-48F8-81C3-CAA2C26D4A82}"/>
    <dgm:cxn modelId="{ACAC2153-39D3-4312-9608-0ABD1957CE11}" type="presOf" srcId="{749F478C-FD2E-48F8-81C3-CAA2C26D4A82}" destId="{41203F50-E53F-4CD8-8486-88E25AC0FEAD}" srcOrd="0" destOrd="0" presId="urn:microsoft.com/office/officeart/2005/8/layout/radial6"/>
    <dgm:cxn modelId="{BF44E638-1FD7-42E3-81C9-1758B185D5AD}" type="presOf" srcId="{C7E4D677-CEE6-43A4-8107-5E896069D4AC}" destId="{A091FAAA-1511-4BAC-B785-560152540D94}" srcOrd="0" destOrd="0" presId="urn:microsoft.com/office/officeart/2005/8/layout/radial6"/>
    <dgm:cxn modelId="{53A62A11-6874-4720-8313-7CFA04294119}" type="presOf" srcId="{7A83A056-FF00-48DB-9000-E98F5354ABC8}" destId="{CBDD316F-1D83-4734-954C-4411EBAF4B2F}" srcOrd="0" destOrd="0" presId="urn:microsoft.com/office/officeart/2005/8/layout/radial6"/>
    <dgm:cxn modelId="{0D9E05BE-5406-472D-AE1F-676DA01293E8}" srcId="{10C53097-51E5-4C49-88ED-3CD159A5D79D}" destId="{771C00F0-09E9-4DA5-BAEF-81FFE85F67ED}" srcOrd="0" destOrd="0" parTransId="{FDB373E3-9EF2-49A4-9BC8-BCC58E24FEC6}" sibTransId="{4C392A43-13BE-400A-A837-C5C14BD476A3}"/>
    <dgm:cxn modelId="{C918EDF9-9046-43E7-B440-BAA86C3CF391}" srcId="{10C53097-51E5-4C49-88ED-3CD159A5D79D}" destId="{C7E4D677-CEE6-43A4-8107-5E896069D4AC}" srcOrd="1" destOrd="0" parTransId="{0DFEEB82-71C6-453D-BE0F-8E8B650CF9DC}" sibTransId="{261C5E7F-EDE9-4148-AFD0-2E806B15F672}"/>
    <dgm:cxn modelId="{E8EAEEB4-641D-4FBC-AF04-C3D6548C67A5}" type="presOf" srcId="{4C392A43-13BE-400A-A837-C5C14BD476A3}" destId="{B51B6227-4164-4BE3-B9A1-1236F84A6DD7}" srcOrd="0" destOrd="0" presId="urn:microsoft.com/office/officeart/2005/8/layout/radial6"/>
    <dgm:cxn modelId="{33B965AA-3450-4CFD-95A4-C393704E2985}" type="presOf" srcId="{10C53097-51E5-4C49-88ED-3CD159A5D79D}" destId="{93906D91-9F20-43E1-91C6-424CDEEA799C}" srcOrd="0" destOrd="0" presId="urn:microsoft.com/office/officeart/2005/8/layout/radial6"/>
    <dgm:cxn modelId="{12F01D4F-486B-4939-8CB7-ACAA9F98CA17}" type="presParOf" srcId="{22E6DE0B-CAB1-40DE-BC6C-ADFCAC8B6637}" destId="{93906D91-9F20-43E1-91C6-424CDEEA799C}" srcOrd="0" destOrd="0" presId="urn:microsoft.com/office/officeart/2005/8/layout/radial6"/>
    <dgm:cxn modelId="{E595E458-1A27-46E1-BF09-171DC5ED1A2D}" type="presParOf" srcId="{22E6DE0B-CAB1-40DE-BC6C-ADFCAC8B6637}" destId="{3C689BCD-6EAD-49EA-9716-EA4602BE5EC8}" srcOrd="1" destOrd="0" presId="urn:microsoft.com/office/officeart/2005/8/layout/radial6"/>
    <dgm:cxn modelId="{1559AC24-ADC9-4855-A3B5-B60490936C79}" type="presParOf" srcId="{22E6DE0B-CAB1-40DE-BC6C-ADFCAC8B6637}" destId="{C94CACCF-28B9-4388-B6F6-DBAF4744BEAD}" srcOrd="2" destOrd="0" presId="urn:microsoft.com/office/officeart/2005/8/layout/radial6"/>
    <dgm:cxn modelId="{661AD157-E7A2-4696-8CF3-C75BE24642E0}" type="presParOf" srcId="{22E6DE0B-CAB1-40DE-BC6C-ADFCAC8B6637}" destId="{B51B6227-4164-4BE3-B9A1-1236F84A6DD7}" srcOrd="3" destOrd="0" presId="urn:microsoft.com/office/officeart/2005/8/layout/radial6"/>
    <dgm:cxn modelId="{F422BC91-554F-489B-81AF-886535E23A34}" type="presParOf" srcId="{22E6DE0B-CAB1-40DE-BC6C-ADFCAC8B6637}" destId="{A091FAAA-1511-4BAC-B785-560152540D94}" srcOrd="4" destOrd="0" presId="urn:microsoft.com/office/officeart/2005/8/layout/radial6"/>
    <dgm:cxn modelId="{A1599A13-547A-41E6-85FB-70E1B2882ED0}" type="presParOf" srcId="{22E6DE0B-CAB1-40DE-BC6C-ADFCAC8B6637}" destId="{8E06F945-21B0-4746-86D9-8F85AD35B0F9}" srcOrd="5" destOrd="0" presId="urn:microsoft.com/office/officeart/2005/8/layout/radial6"/>
    <dgm:cxn modelId="{8E8248D7-CBC5-4D26-9F2A-31CF9F2CF756}" type="presParOf" srcId="{22E6DE0B-CAB1-40DE-BC6C-ADFCAC8B6637}" destId="{A2A514CE-299E-4B24-BB7B-2F80F9A28917}" srcOrd="6" destOrd="0" presId="urn:microsoft.com/office/officeart/2005/8/layout/radial6"/>
    <dgm:cxn modelId="{C12872CA-2600-4E2B-9037-1C9FB43D12EE}" type="presParOf" srcId="{22E6DE0B-CAB1-40DE-BC6C-ADFCAC8B6637}" destId="{CBDD316F-1D83-4734-954C-4411EBAF4B2F}" srcOrd="7" destOrd="0" presId="urn:microsoft.com/office/officeart/2005/8/layout/radial6"/>
    <dgm:cxn modelId="{BBE8BAF7-35D3-491E-942B-FAABE72C6314}" type="presParOf" srcId="{22E6DE0B-CAB1-40DE-BC6C-ADFCAC8B6637}" destId="{80D66128-34DE-4CDB-94CD-AFDC20851F6D}" srcOrd="8" destOrd="0" presId="urn:microsoft.com/office/officeart/2005/8/layout/radial6"/>
    <dgm:cxn modelId="{7A2C969C-40F1-40AF-A57A-41E171FBE931}" type="presParOf" srcId="{22E6DE0B-CAB1-40DE-BC6C-ADFCAC8B6637}" destId="{41203F50-E53F-4CD8-8486-88E25AC0FEA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C4A38-9B39-49FB-81EE-255F8121B943}">
      <dsp:nvSpPr>
        <dsp:cNvPr id="0" name=""/>
        <dsp:cNvSpPr/>
      </dsp:nvSpPr>
      <dsp:spPr>
        <a:xfrm>
          <a:off x="2410146" y="3296165"/>
          <a:ext cx="4530737" cy="1037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Lower secondary (Gymnasium)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(3 years)</a:t>
          </a:r>
          <a:endParaRPr lang="en-US" sz="2400" kern="1200" dirty="0"/>
        </a:p>
      </dsp:txBody>
      <dsp:txXfrm>
        <a:off x="2410146" y="3296165"/>
        <a:ext cx="4530737" cy="1037004"/>
      </dsp:txXfrm>
    </dsp:sp>
    <dsp:sp modelId="{5B21870F-669E-4346-976E-B1E7436554D1}">
      <dsp:nvSpPr>
        <dsp:cNvPr id="0" name=""/>
        <dsp:cNvSpPr/>
      </dsp:nvSpPr>
      <dsp:spPr>
        <a:xfrm>
          <a:off x="1122238" y="1877600"/>
          <a:ext cx="2689944" cy="1348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Upper secondary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(Lyceum)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(3 years)</a:t>
          </a:r>
          <a:endParaRPr lang="en-US" sz="2000" kern="1200" dirty="0"/>
        </a:p>
      </dsp:txBody>
      <dsp:txXfrm>
        <a:off x="1122238" y="1877600"/>
        <a:ext cx="2689944" cy="1348483"/>
      </dsp:txXfrm>
    </dsp:sp>
    <dsp:sp modelId="{DE92AB3A-91E9-445E-AEED-041195EC2726}">
      <dsp:nvSpPr>
        <dsp:cNvPr id="0" name=""/>
        <dsp:cNvSpPr/>
      </dsp:nvSpPr>
      <dsp:spPr>
        <a:xfrm>
          <a:off x="2769139" y="302797"/>
          <a:ext cx="3847864" cy="1452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University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College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Post secondary Institutes (VET)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Market</a:t>
          </a:r>
          <a:endParaRPr lang="en-US" sz="2000" kern="1200" dirty="0"/>
        </a:p>
      </dsp:txBody>
      <dsp:txXfrm>
        <a:off x="2769139" y="302797"/>
        <a:ext cx="3847864" cy="1452735"/>
      </dsp:txXfrm>
    </dsp:sp>
    <dsp:sp modelId="{7E8D137F-414F-4B18-9783-EE5CCC6AEC26}">
      <dsp:nvSpPr>
        <dsp:cNvPr id="0" name=""/>
        <dsp:cNvSpPr/>
      </dsp:nvSpPr>
      <dsp:spPr>
        <a:xfrm>
          <a:off x="2392408" y="4481342"/>
          <a:ext cx="4530737" cy="729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Primary (6 years)</a:t>
          </a:r>
          <a:endParaRPr lang="en-US" sz="3200" kern="1200" dirty="0"/>
        </a:p>
      </dsp:txBody>
      <dsp:txXfrm>
        <a:off x="2392408" y="4481342"/>
        <a:ext cx="4530737" cy="729195"/>
      </dsp:txXfrm>
    </dsp:sp>
    <dsp:sp modelId="{427E6380-3AD7-48F2-8EC8-BF0CD6231C1C}">
      <dsp:nvSpPr>
        <dsp:cNvPr id="0" name=""/>
        <dsp:cNvSpPr/>
      </dsp:nvSpPr>
      <dsp:spPr>
        <a:xfrm>
          <a:off x="2335140" y="5389103"/>
          <a:ext cx="4530737" cy="707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Pre primary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335140" y="5389103"/>
        <a:ext cx="4530737" cy="707148"/>
      </dsp:txXfrm>
    </dsp:sp>
    <dsp:sp modelId="{2FC0AB95-DFC9-49E1-8BD2-A6B708CC9658}">
      <dsp:nvSpPr>
        <dsp:cNvPr id="0" name=""/>
        <dsp:cNvSpPr/>
      </dsp:nvSpPr>
      <dsp:spPr>
        <a:xfrm>
          <a:off x="5343640" y="1874864"/>
          <a:ext cx="3298829" cy="1389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Upper secondary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(Technical Vocational Education and training)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(3 years)</a:t>
          </a:r>
          <a:endParaRPr lang="en-US" sz="2000" kern="1200" dirty="0"/>
        </a:p>
      </dsp:txBody>
      <dsp:txXfrm>
        <a:off x="5343640" y="1874864"/>
        <a:ext cx="3298829" cy="13890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0.06318</cdr:x>
      <cdr:y>0.94316</cdr:y>
    </cdr:from>
    <cdr:to>
      <cdr:x>0.14387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9609" y="4779268"/>
          <a:ext cx="663625" cy="288032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/>
            <a:t>Million </a:t>
          </a:r>
          <a:r>
            <a:rPr lang="el-GR" b="1" dirty="0"/>
            <a:t>€</a:t>
          </a:r>
          <a:r>
            <a:rPr lang="en-US" sz="1100" b="1" dirty="0"/>
            <a:t> </a:t>
          </a:r>
          <a:endParaRPr lang="el-GR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0.17926</cdr:x>
      <cdr:y>0.00596</cdr:y>
    </cdr:from>
    <cdr:to>
      <cdr:x>0.80502</cdr:x>
      <cdr:y>0.09819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47130" y="37233"/>
          <a:ext cx="540060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 rtl="0"/>
          <a:r>
            <a:rPr lang="en-US" sz="3200" b="0" dirty="0" smtClean="0">
              <a:solidFill>
                <a:schemeClr val="tx1"/>
              </a:solidFill>
            </a:rPr>
            <a:t>Teachers’ self efficacy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0.09178</cdr:x>
      <cdr:y>0.41503</cdr:y>
    </cdr:from>
    <cdr:to>
      <cdr:x>0.14184</cdr:x>
      <cdr:y>0.86464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2088" y="2592288"/>
          <a:ext cx="432048" cy="2808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I am able to implement  good practices….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0.28368</cdr:x>
      <cdr:y>0.41503</cdr:y>
    </cdr:from>
    <cdr:to>
      <cdr:x>0.33374</cdr:x>
      <cdr:y>0.87617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448272" y="2592288"/>
          <a:ext cx="432048" cy="2880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I am able to participate </a:t>
          </a:r>
          <a:r>
            <a:rPr lang="en-US" dirty="0"/>
            <a:t> </a:t>
          </a:r>
          <a:r>
            <a:rPr lang="en-US" dirty="0" smtClean="0"/>
            <a:t>actively in TPL…..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0.47557</cdr:x>
      <cdr:y>0.51879</cdr:y>
    </cdr:from>
    <cdr:to>
      <cdr:x>0.52563</cdr:x>
      <cdr:y>0.87617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104456" y="3240360"/>
          <a:ext cx="432048" cy="2232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I</a:t>
          </a:r>
          <a:r>
            <a:rPr lang="en-US" dirty="0" smtClean="0"/>
            <a:t> am happy with time management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0.40883</cdr:x>
      <cdr:y>0.91076</cdr:y>
    </cdr:from>
    <cdr:to>
      <cdr:x>0.58649</cdr:x>
      <cdr:y>0.97175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528392" y="5688632"/>
          <a:ext cx="1533333" cy="38095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0.67582</cdr:x>
      <cdr:y>0.50726</cdr:y>
    </cdr:from>
    <cdr:to>
      <cdr:x>0.72588</cdr:x>
      <cdr:y>0.91076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832648" y="3168352"/>
          <a:ext cx="432048" cy="2520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I</a:t>
          </a:r>
          <a:r>
            <a:rPr lang="en-US" dirty="0" smtClean="0"/>
            <a:t> am happy with the actions took part…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0.85937</cdr:x>
      <cdr:y>0.41503</cdr:y>
    </cdr:from>
    <cdr:to>
      <cdr:x>0.90943</cdr:x>
      <cdr:y>0.81853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416824" y="2592288"/>
          <a:ext cx="432048" cy="2520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I</a:t>
          </a:r>
          <a:r>
            <a:rPr lang="en-US" dirty="0" smtClean="0"/>
            <a:t> am able to contribute to the effort…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61AB9-D687-42C5-AF2F-2C2EE9208B6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FBF4D-41F7-48C9-BB34-ED02F993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2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D6E06-FC5A-4CD7-A7FD-FE628FCEC7B6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BDDC5-A55B-4BDD-8883-F0652B84F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4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12292" name="Θέση κεφαλίδας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9300" indent="-2873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52525" indent="-2301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14488" indent="-2301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74863" indent="-2301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l-GR" smtClean="0">
                <a:latin typeface="Arial" panose="020B0604020202020204" pitchFamily="34" charset="0"/>
              </a:rPr>
              <a:t>*</a:t>
            </a:r>
            <a:endParaRPr lang="en-US" altLang="el-GR" sz="1200" smtClean="0">
              <a:latin typeface="Arial" panose="020B0604020202020204" pitchFamily="34" charset="0"/>
            </a:endParaRPr>
          </a:p>
        </p:txBody>
      </p:sp>
      <p:sp>
        <p:nvSpPr>
          <p:cNvPr id="12293" name="Θέση ημερομηνίας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9300" indent="-2873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52525" indent="-2301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14488" indent="-2301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74863" indent="-2301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l-GR" smtClean="0">
                <a:latin typeface="Arial" panose="020B0604020202020204" pitchFamily="34" charset="0"/>
              </a:rPr>
              <a:t>07/16/96</a:t>
            </a:r>
            <a:endParaRPr lang="en-US" altLang="el-GR" sz="1200" smtClean="0">
              <a:latin typeface="Arial" panose="020B0604020202020204" pitchFamily="34" charset="0"/>
            </a:endParaRPr>
          </a:p>
        </p:txBody>
      </p:sp>
      <p:sp>
        <p:nvSpPr>
          <p:cNvPr id="12294" name="Θέση υποσέλιδου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9300" indent="-2873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52525" indent="-2301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14488" indent="-2301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74863" indent="-2301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l-GR" smtClean="0">
                <a:latin typeface="Arial" panose="020B0604020202020204" pitchFamily="34" charset="0"/>
              </a:rPr>
              <a:t>*</a:t>
            </a:r>
            <a:endParaRPr lang="en-US" altLang="el-GR" sz="1200" smtClean="0">
              <a:latin typeface="Arial" panose="020B0604020202020204" pitchFamily="34" charset="0"/>
            </a:endParaRPr>
          </a:p>
        </p:txBody>
      </p:sp>
      <p:sp>
        <p:nvSpPr>
          <p:cNvPr id="12295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9300" indent="-2873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52525" indent="-2301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14488" indent="-2301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74863" indent="-2301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l-GR" smtClean="0">
                <a:latin typeface="Arial" panose="020B0604020202020204" pitchFamily="34" charset="0"/>
              </a:rPr>
              <a:t>##</a:t>
            </a:r>
            <a:endParaRPr lang="en-US" altLang="el-GR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3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BAE8D-926D-4765-A640-A7189D853E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0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AAE-5BC3-49BF-9976-C4F2E38969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3A3E-430D-447B-B304-5068066E5D1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55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AAE-5BC3-49BF-9976-C4F2E38969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3A3E-430D-447B-B304-5068066E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7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AAE-5BC3-49BF-9976-C4F2E38969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3A3E-430D-447B-B304-5068066E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51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D0FABC9C-1FC8-469D-AD6E-BC98AB39EF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3ADE6-9D36-40A2-B097-18C4D1BCBF22}" type="datetime1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272FFE6D-886E-489F-9929-21A835C798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56BEAFD3-9282-420F-9572-597B37B98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8183C-E9A0-4B58-920A-746F5EF9A7F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33923834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D0FABC9C-1FC8-469D-AD6E-BC98AB39EF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4F797-847B-4724-901D-14E79D3B2081}" type="datetime1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272FFE6D-886E-489F-9929-21A835C798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56BEAFD3-9282-420F-9572-597B37B98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FECCD-63C6-4126-93F3-E8359DF6A63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151820088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AAE-5BC3-49BF-9976-C4F2E38969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3A3E-430D-447B-B304-5068066E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7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AAE-5BC3-49BF-9976-C4F2E38969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3A3E-430D-447B-B304-5068066E5D1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0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AAE-5BC3-49BF-9976-C4F2E38969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3A3E-430D-447B-B304-5068066E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7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AAE-5BC3-49BF-9976-C4F2E38969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3A3E-430D-447B-B304-5068066E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9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AAE-5BC3-49BF-9976-C4F2E38969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3A3E-430D-447B-B304-5068066E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3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AAE-5BC3-49BF-9976-C4F2E38969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3A3E-430D-447B-B304-5068066E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1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F6DAAE-5BC3-49BF-9976-C4F2E38969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53A3E-430D-447B-B304-5068066E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DAAE-5BC3-49BF-9976-C4F2E38969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3A3E-430D-447B-B304-5068066E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F6DAAE-5BC3-49BF-9976-C4F2E38969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53A3E-430D-447B-B304-5068066E5D1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49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80" y="29930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Cyprus Educational System: changing schools through teachers’ professional learning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4368800"/>
            <a:ext cx="10058400" cy="150029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Dr Athena Michaelidou</a:t>
            </a:r>
          </a:p>
          <a:p>
            <a:pPr algn="ctr"/>
            <a:r>
              <a:rPr lang="en-US" sz="2400" b="1" dirty="0" smtClean="0"/>
              <a:t>Director</a:t>
            </a:r>
          </a:p>
          <a:p>
            <a:pPr algn="ctr"/>
            <a:r>
              <a:rPr lang="en-US" sz="2400" b="1" dirty="0" smtClean="0"/>
              <a:t>Cyprus Pedagogical Institute</a:t>
            </a:r>
            <a:endParaRPr lang="en-US" sz="2400" b="1" dirty="0"/>
          </a:p>
        </p:txBody>
      </p:sp>
      <p:pic>
        <p:nvPicPr>
          <p:cNvPr id="2050" name="Picture 2" descr="Αποτέλεσμα εικόνας για teachers collaboration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1842888"/>
            <a:ext cx="3522980" cy="25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782888" y="341313"/>
            <a:ext cx="6334986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l-GR" b="1" dirty="0" smtClean="0">
                <a:latin typeface="Tahoma" panose="020B0604030504040204" pitchFamily="34" charset="0"/>
              </a:rPr>
              <a:t>COMPREHENSIVE    STRATEGIC PLAN </a:t>
            </a:r>
            <a:endParaRPr lang="el-GR" altLang="el-GR" b="1" dirty="0" smtClean="0">
              <a:latin typeface="Tahoma" panose="020B0604030504040204" pitchFamily="34" charset="0"/>
            </a:endParaRPr>
          </a:p>
        </p:txBody>
      </p:sp>
      <p:sp>
        <p:nvSpPr>
          <p:cNvPr id="15362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A329D5-0BD4-42B7-9D90-0A933DA09CA8}" type="slidenum">
              <a:rPr lang="en-US" altLang="el-G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l-GR" sz="120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DC8C055-3D77-42FA-B369-213FA6168617}"/>
              </a:ext>
            </a:extLst>
          </p:cNvPr>
          <p:cNvSpPr>
            <a:spLocks noChangeArrowheads="1"/>
          </p:cNvSpPr>
          <p:nvPr/>
        </p:nvSpPr>
        <p:spPr bwMode="auto">
          <a:xfrm rot="3600000">
            <a:off x="858045" y="3453607"/>
            <a:ext cx="29749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>
                <a:solidFill>
                  <a:schemeClr val="tx2"/>
                </a:solidFill>
                <a:latin typeface="Arial" panose="020B0604020202020204" pitchFamily="34" charset="0"/>
              </a:rPr>
              <a:t>MISSION</a:t>
            </a:r>
            <a:endParaRPr lang="el-GR" altLang="en-US" sz="2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149138B-2644-4EE8-B4EB-08B49F1FBB21}"/>
              </a:ext>
            </a:extLst>
          </p:cNvPr>
          <p:cNvSpPr>
            <a:spLocks noChangeArrowheads="1"/>
          </p:cNvSpPr>
          <p:nvPr/>
        </p:nvSpPr>
        <p:spPr bwMode="auto">
          <a:xfrm rot="3600000">
            <a:off x="2716213" y="3916363"/>
            <a:ext cx="1881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>
                <a:solidFill>
                  <a:schemeClr val="tx2"/>
                </a:solidFill>
                <a:latin typeface="Arial" panose="020B0604020202020204" pitchFamily="34" charset="0"/>
              </a:rPr>
              <a:t>VISION</a:t>
            </a:r>
            <a:endParaRPr lang="el-GR" altLang="en-US" sz="2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252267E-DCE0-40CF-8382-D83A3FD1F54C}"/>
              </a:ext>
            </a:extLst>
          </p:cNvPr>
          <p:cNvSpPr>
            <a:spLocks noChangeArrowheads="1"/>
          </p:cNvSpPr>
          <p:nvPr/>
        </p:nvSpPr>
        <p:spPr bwMode="auto">
          <a:xfrm rot="3600000">
            <a:off x="2144714" y="2940051"/>
            <a:ext cx="41227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>
                <a:solidFill>
                  <a:schemeClr val="tx2"/>
                </a:solidFill>
                <a:latin typeface="Arial" panose="020B0604020202020204" pitchFamily="34" charset="0"/>
              </a:rPr>
              <a:t>STRATEGIC GOALS</a:t>
            </a:r>
            <a:endParaRPr lang="el-GR" altLang="en-US" sz="2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E6C2B31-918D-4815-B010-AC509BBE714A}"/>
              </a:ext>
            </a:extLst>
          </p:cNvPr>
          <p:cNvSpPr>
            <a:spLocks noChangeArrowheads="1"/>
          </p:cNvSpPr>
          <p:nvPr/>
        </p:nvSpPr>
        <p:spPr bwMode="auto">
          <a:xfrm rot="3600000">
            <a:off x="4227514" y="3594101"/>
            <a:ext cx="24590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>
                <a:solidFill>
                  <a:schemeClr val="tx2"/>
                </a:solidFill>
                <a:latin typeface="Arial" panose="020B0604020202020204" pitchFamily="34" charset="0"/>
              </a:rPr>
              <a:t>OBJECTIVES</a:t>
            </a:r>
            <a:endParaRPr lang="el-GR" altLang="en-US" sz="2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882B2E-6B26-4A0A-A0D5-5F5FB68310D1}"/>
              </a:ext>
            </a:extLst>
          </p:cNvPr>
          <p:cNvSpPr>
            <a:spLocks noChangeArrowheads="1"/>
          </p:cNvSpPr>
          <p:nvPr/>
        </p:nvSpPr>
        <p:spPr bwMode="auto">
          <a:xfrm rot="3600000">
            <a:off x="5163345" y="3593307"/>
            <a:ext cx="2459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>
                <a:solidFill>
                  <a:schemeClr val="tx2"/>
                </a:solidFill>
                <a:latin typeface="Arial" panose="020B0604020202020204" pitchFamily="34" charset="0"/>
              </a:rPr>
              <a:t>ACTIVITIES</a:t>
            </a:r>
            <a:endParaRPr lang="el-GR" altLang="en-US" sz="2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DE4BA3B-E195-41E5-B579-0AF288A99AF8}"/>
              </a:ext>
            </a:extLst>
          </p:cNvPr>
          <p:cNvSpPr>
            <a:spLocks noChangeArrowheads="1"/>
          </p:cNvSpPr>
          <p:nvPr/>
        </p:nvSpPr>
        <p:spPr bwMode="auto">
          <a:xfrm rot="3600000">
            <a:off x="6716714" y="3186114"/>
            <a:ext cx="32400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KEY </a:t>
            </a:r>
            <a:r>
              <a:rPr lang="en-US" altLang="en-US" sz="2200" b="1" dirty="0">
                <a:solidFill>
                  <a:schemeClr val="tx2"/>
                </a:solidFill>
                <a:latin typeface="Arial" panose="020B0604020202020204" pitchFamily="34" charset="0"/>
              </a:rPr>
              <a:t>PERFORMANCE</a:t>
            </a:r>
            <a:r>
              <a:rPr lang="en-US" altLang="en-US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200" b="1" dirty="0">
                <a:solidFill>
                  <a:schemeClr val="tx2"/>
                </a:solidFill>
                <a:latin typeface="Arial" panose="020B0604020202020204" pitchFamily="34" charset="0"/>
              </a:rPr>
              <a:t>INDICATORS</a:t>
            </a:r>
            <a:endParaRPr lang="el-GR" altLang="en-US" sz="2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321EF1B-B2A6-403F-AD23-985703860499}"/>
              </a:ext>
            </a:extLst>
          </p:cNvPr>
          <p:cNvSpPr>
            <a:spLocks noChangeArrowheads="1"/>
          </p:cNvSpPr>
          <p:nvPr/>
        </p:nvSpPr>
        <p:spPr bwMode="auto">
          <a:xfrm rot="3600000">
            <a:off x="5666582" y="3172620"/>
            <a:ext cx="3041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>
                <a:solidFill>
                  <a:schemeClr val="tx2"/>
                </a:solidFill>
                <a:latin typeface="Arial" panose="020B0604020202020204" pitchFamily="34" charset="0"/>
              </a:rPr>
              <a:t>ACTION</a:t>
            </a:r>
            <a:r>
              <a:rPr lang="en-US" altLang="en-US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200" b="1" dirty="0">
                <a:solidFill>
                  <a:schemeClr val="tx2"/>
                </a:solidFill>
                <a:latin typeface="Arial" panose="020B0604020202020204" pitchFamily="34" charset="0"/>
              </a:rPr>
              <a:t>PLAN</a:t>
            </a:r>
            <a:r>
              <a:rPr lang="en-US" altLang="en-US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- </a:t>
            </a:r>
            <a:r>
              <a:rPr lang="en-US" altLang="en-US" sz="2200" b="1" dirty="0">
                <a:solidFill>
                  <a:schemeClr val="tx2"/>
                </a:solidFill>
                <a:latin typeface="Arial" panose="020B0604020202020204" pitchFamily="34" charset="0"/>
              </a:rPr>
              <a:t>BUDGET</a:t>
            </a:r>
            <a:endParaRPr lang="el-GR" altLang="en-US" sz="2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5076826"/>
            <a:ext cx="80899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" descr="C:\YIANNIS_S\0001-YPP\moeclogo-en-na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80964"/>
            <a:ext cx="18875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32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0" grpId="0"/>
      <p:bldP spid="11" grpId="0"/>
      <p:bldP spid="1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69A2E1-6A84-4F80-BFE1-7E019A93E6D7}" type="slidenum">
              <a:rPr lang="en-US" altLang="el-G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l-GR" sz="1200"/>
          </a:p>
        </p:txBody>
      </p:sp>
      <p:grpSp>
        <p:nvGrpSpPr>
          <p:cNvPr id="40" name="Group 22"/>
          <p:cNvGrpSpPr>
            <a:grpSpLocks/>
          </p:cNvGrpSpPr>
          <p:nvPr/>
        </p:nvGrpSpPr>
        <p:grpSpPr bwMode="auto">
          <a:xfrm>
            <a:off x="4471988" y="1581151"/>
            <a:ext cx="2722562" cy="2335213"/>
            <a:chOff x="861349" y="1560477"/>
            <a:chExt cx="2717053" cy="2288634"/>
          </a:xfrm>
        </p:grpSpPr>
        <p:pic>
          <p:nvPicPr>
            <p:cNvPr id="19477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9" t="6242" r="42976" b="55307"/>
            <a:stretch>
              <a:fillRect/>
            </a:stretch>
          </p:blipFill>
          <p:spPr bwMode="auto">
            <a:xfrm>
              <a:off x="861349" y="1560477"/>
              <a:ext cx="2717053" cy="228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8" name="TextBox 27"/>
            <p:cNvSpPr txBox="1">
              <a:spLocks noChangeArrowheads="1"/>
            </p:cNvSpPr>
            <p:nvPr/>
          </p:nvSpPr>
          <p:spPr bwMode="auto">
            <a:xfrm>
              <a:off x="1626879" y="2254159"/>
              <a:ext cx="1858781" cy="880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5565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7556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7556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7556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7556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755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755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755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755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 Narrow" panose="020B0606020202030204" pitchFamily="34" charset="0"/>
                </a:rPr>
                <a:t>CONTENT OF EDUCATION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oup 28"/>
          <p:cNvGrpSpPr>
            <a:grpSpLocks/>
          </p:cNvGrpSpPr>
          <p:nvPr/>
        </p:nvGrpSpPr>
        <p:grpSpPr bwMode="auto">
          <a:xfrm>
            <a:off x="6599239" y="1470026"/>
            <a:ext cx="2287587" cy="2422525"/>
            <a:chOff x="6305714" y="-224636"/>
            <a:chExt cx="2354272" cy="2361908"/>
          </a:xfrm>
        </p:grpSpPr>
        <p:pic>
          <p:nvPicPr>
            <p:cNvPr id="19475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30" t="4774" r="14963" b="55542"/>
            <a:stretch>
              <a:fillRect/>
            </a:stretch>
          </p:blipFill>
          <p:spPr bwMode="auto">
            <a:xfrm>
              <a:off x="6305714" y="-224636"/>
              <a:ext cx="2353534" cy="236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Box 30"/>
            <p:cNvSpPr txBox="1">
              <a:spLocks noChangeArrowheads="1"/>
            </p:cNvSpPr>
            <p:nvPr/>
          </p:nvSpPr>
          <p:spPr bwMode="auto">
            <a:xfrm>
              <a:off x="6801205" y="561954"/>
              <a:ext cx="1858781" cy="119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5565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7556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7556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7556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7556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755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755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755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755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 Narrow" panose="020B0606020202030204" pitchFamily="34" charset="0"/>
                </a:rPr>
                <a:t>TIMETABLES          &amp; STRUCTURE      OF SCHOOL PROGRAMMES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6" name="Group 31"/>
          <p:cNvGrpSpPr>
            <a:grpSpLocks/>
          </p:cNvGrpSpPr>
          <p:nvPr/>
        </p:nvGrpSpPr>
        <p:grpSpPr bwMode="auto">
          <a:xfrm>
            <a:off x="7304089" y="2903538"/>
            <a:ext cx="2065337" cy="2709862"/>
            <a:chOff x="8427499" y="-1915692"/>
            <a:chExt cx="2019299" cy="2552833"/>
          </a:xfrm>
        </p:grpSpPr>
        <p:pic>
          <p:nvPicPr>
            <p:cNvPr id="1947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24" t="28136" r="8168" b="26006"/>
            <a:stretch>
              <a:fillRect/>
            </a:stretch>
          </p:blipFill>
          <p:spPr bwMode="auto">
            <a:xfrm>
              <a:off x="8427499" y="-1915692"/>
              <a:ext cx="2019299" cy="2552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4" name="TextBox 33"/>
            <p:cNvSpPr txBox="1">
              <a:spLocks noChangeArrowheads="1"/>
            </p:cNvSpPr>
            <p:nvPr/>
          </p:nvSpPr>
          <p:spPr bwMode="auto">
            <a:xfrm>
              <a:off x="8514261" y="-909901"/>
              <a:ext cx="1858781" cy="84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5565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7556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7556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7556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7556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755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755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755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755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 Narrow" panose="020B0606020202030204" pitchFamily="34" charset="0"/>
                </a:rPr>
                <a:t>SCHOOLS  FUNCTIONING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9" name="Group 34"/>
          <p:cNvGrpSpPr>
            <a:grpSpLocks/>
          </p:cNvGrpSpPr>
          <p:nvPr/>
        </p:nvGrpSpPr>
        <p:grpSpPr bwMode="auto">
          <a:xfrm>
            <a:off x="6224588" y="4487863"/>
            <a:ext cx="2673350" cy="2254250"/>
            <a:chOff x="7096736" y="3812612"/>
            <a:chExt cx="2748793" cy="2329326"/>
          </a:xfrm>
        </p:grpSpPr>
        <p:pic>
          <p:nvPicPr>
            <p:cNvPr id="19471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15" t="54527" r="14664" b="6335"/>
            <a:stretch>
              <a:fillRect/>
            </a:stretch>
          </p:blipFill>
          <p:spPr bwMode="auto">
            <a:xfrm>
              <a:off x="7096736" y="3812612"/>
              <a:ext cx="2748793" cy="232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2" name="TextBox 36"/>
            <p:cNvSpPr txBox="1">
              <a:spLocks noChangeArrowheads="1"/>
            </p:cNvSpPr>
            <p:nvPr/>
          </p:nvSpPr>
          <p:spPr bwMode="auto">
            <a:xfrm>
              <a:off x="7697908" y="4692726"/>
              <a:ext cx="1858781" cy="1225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5565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7556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7556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7556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7556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755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755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755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7556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ts val="19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 Narrow" panose="020B0606020202030204" pitchFamily="34" charset="0"/>
                </a:rPr>
                <a:t>TEACHERS’ PROFESSIONAL LEARNING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2" name="Group 37"/>
          <p:cNvGrpSpPr>
            <a:grpSpLocks/>
          </p:cNvGrpSpPr>
          <p:nvPr/>
        </p:nvGrpSpPr>
        <p:grpSpPr bwMode="auto">
          <a:xfrm>
            <a:off x="4440239" y="4543425"/>
            <a:ext cx="2435225" cy="2198688"/>
            <a:chOff x="-3724261" y="6561620"/>
            <a:chExt cx="2466612" cy="2276006"/>
          </a:xfrm>
        </p:grpSpPr>
        <p:pic>
          <p:nvPicPr>
            <p:cNvPr id="19469" name="Picture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0" t="55711" r="48499" b="6276"/>
            <a:stretch>
              <a:fillRect/>
            </a:stretch>
          </p:blipFill>
          <p:spPr bwMode="auto">
            <a:xfrm>
              <a:off x="-3692425" y="6561620"/>
              <a:ext cx="2434776" cy="2276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0" name="TextBox 39"/>
            <p:cNvSpPr txBox="1">
              <a:spLocks noChangeArrowheads="1"/>
            </p:cNvSpPr>
            <p:nvPr/>
          </p:nvSpPr>
          <p:spPr bwMode="auto">
            <a:xfrm>
              <a:off x="-3724261" y="7305222"/>
              <a:ext cx="1858781" cy="1159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001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8001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8001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8001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8001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8001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8001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8001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8001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 Narrow" panose="020B0606020202030204" pitchFamily="34" charset="0"/>
                </a:rPr>
                <a:t>TEACHERS’ EVALUATION SYSTEM</a:t>
              </a:r>
            </a:p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4033838" y="2660651"/>
            <a:ext cx="2133600" cy="2917825"/>
            <a:chOff x="106711" y="2358610"/>
            <a:chExt cx="2228018" cy="2971784"/>
          </a:xfrm>
        </p:grpSpPr>
        <p:pic>
          <p:nvPicPr>
            <p:cNvPr id="19467" name="Picture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1" t="24104" r="60039" b="26180"/>
            <a:stretch>
              <a:fillRect/>
            </a:stretch>
          </p:blipFill>
          <p:spPr bwMode="auto">
            <a:xfrm>
              <a:off x="106711" y="2358610"/>
              <a:ext cx="2182938" cy="297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8" name="TextBox 46"/>
            <p:cNvSpPr txBox="1">
              <a:spLocks noChangeArrowheads="1"/>
            </p:cNvSpPr>
            <p:nvPr/>
          </p:nvSpPr>
          <p:spPr bwMode="auto">
            <a:xfrm>
              <a:off x="451954" y="3288607"/>
              <a:ext cx="1882775" cy="1216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001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8001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8001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8001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8001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8001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8001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8001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8001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 Narrow" panose="020B0606020202030204" pitchFamily="34" charset="0"/>
                </a:rPr>
                <a:t>TEACHERS’ APPOINTMENT SYSTEM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9465" name="TextBox 36"/>
          <p:cNvSpPr txBox="1">
            <a:spLocks noChangeArrowheads="1"/>
          </p:cNvSpPr>
          <p:nvPr/>
        </p:nvSpPr>
        <p:spPr bwMode="auto">
          <a:xfrm>
            <a:off x="6008688" y="3813175"/>
            <a:ext cx="1382712" cy="768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556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556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556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556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556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MODERNIZATION OF THE EDUCATION SYSTEM</a:t>
            </a:r>
          </a:p>
        </p:txBody>
      </p:sp>
      <p:sp>
        <p:nvSpPr>
          <p:cNvPr id="59" name="Rectangle 2">
            <a:extLst>
              <a:ext uri="{FF2B5EF4-FFF2-40B4-BE49-F238E27FC236}">
                <a16:creationId xmlns="" xmlns:a16="http://schemas.microsoft.com/office/drawing/2014/main" id="{235321EF-81CF-44D8-ABA9-4CC68789C659}"/>
              </a:ext>
            </a:extLst>
          </p:cNvPr>
          <p:cNvSpPr txBox="1">
            <a:spLocks noChangeArrowheads="1"/>
          </p:cNvSpPr>
          <p:nvPr/>
        </p:nvSpPr>
        <p:spPr>
          <a:xfrm>
            <a:off x="2894013" y="269875"/>
            <a:ext cx="7313612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b="1" kern="0" dirty="0">
                <a:solidFill>
                  <a:srgbClr val="002060"/>
                </a:solidFill>
                <a:latin typeface="Tahoma" panose="020B0604030504040204" pitchFamily="34" charset="0"/>
              </a:rPr>
              <a:t>MODERNIZATION OF THE EDUCATION SYSTEM</a:t>
            </a:r>
            <a:endParaRPr lang="el-GR" altLang="el-GR" b="1" kern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5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391885"/>
            <a:ext cx="8820472" cy="940525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Highlights of our educational system: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7" y="1737360"/>
            <a:ext cx="10437222" cy="44413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We spend a big budget on education (among the first in EU)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Most of our school graduates follow attend tertiary education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Our teachers have high academic qualifications</a:t>
            </a:r>
            <a:endParaRPr lang="el-GR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Attend/participate in various in service training activities (in and out of the school)</a:t>
            </a:r>
            <a:r>
              <a:rPr lang="el-GR" sz="3200" dirty="0" smtClean="0"/>
              <a:t> </a:t>
            </a:r>
            <a:endParaRPr lang="el-GR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7030A0"/>
                </a:solidFill>
              </a:rPr>
              <a:t> Challenges regarding student results (PISA) – action pans    to upgrade them</a:t>
            </a:r>
          </a:p>
        </p:txBody>
      </p:sp>
    </p:spTree>
    <p:extLst>
      <p:ext uri="{BB962C8B-B14F-4D97-AF65-F5344CB8AC3E}">
        <p14:creationId xmlns:p14="http://schemas.microsoft.com/office/powerpoint/2010/main" val="41724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55600"/>
            <a:ext cx="10058400" cy="551349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Teachers’ Professional Learning as a way to quality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s://encrypted-tbn0.gstatic.com/images?q=tbn:ANd9GcTIzsSkdzqKVPoEZ9or7yonkYBcl4cg0NrSchLpUcfIGfW4QX_7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185" y="1765300"/>
            <a:ext cx="517849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6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201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Target: 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162595"/>
            <a:ext cx="10972800" cy="496357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Quality of education</a:t>
            </a:r>
            <a:endParaRPr lang="el-GR" sz="3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student outcomes/results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joy of learning</a:t>
            </a:r>
            <a:endParaRPr lang="el-G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and creativity</a:t>
            </a:r>
            <a:endParaRPr lang="el-G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as change agents</a:t>
            </a:r>
            <a:endParaRPr lang="el-G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autonomy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200" dirty="0" smtClean="0">
                <a:solidFill>
                  <a:srgbClr val="002060"/>
                </a:solidFill>
                <a:latin typeface="Times New Roman" pitchFamily="18" charset="0"/>
              </a:rPr>
              <a:t>…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Picture 2" descr="Αποτέλεσμα εικόνας για tar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94" y="174385"/>
            <a:ext cx="3290506" cy="329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2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815" y="213178"/>
            <a:ext cx="11070336" cy="249083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Cooperation between teachers is the way to change and improvement </a:t>
            </a:r>
            <a:r>
              <a:rPr lang="el-GR" sz="4400" b="1" dirty="0" smtClean="0">
                <a:solidFill>
                  <a:srgbClr val="002060"/>
                </a:solidFill>
              </a:rPr>
              <a:t/>
            </a:r>
            <a:br>
              <a:rPr lang="el-GR" sz="4400" b="1" dirty="0" smtClean="0">
                <a:solidFill>
                  <a:srgbClr val="002060"/>
                </a:solidFill>
              </a:rPr>
            </a:br>
            <a:r>
              <a:rPr lang="en-US" sz="4400" dirty="0" smtClean="0">
                <a:solidFill>
                  <a:srgbClr val="002060"/>
                </a:solidFill>
              </a:rPr>
              <a:t/>
            </a:r>
            <a:br>
              <a:rPr lang="en-US" sz="4400" dirty="0" smtClean="0">
                <a:solidFill>
                  <a:srgbClr val="002060"/>
                </a:solidFill>
              </a:rPr>
            </a:br>
            <a:r>
              <a:rPr lang="en-US" sz="2400" dirty="0" smtClean="0"/>
              <a:t>(Hargreaves &amp; O’Connor, 2017)</a:t>
            </a:r>
            <a:endParaRPr lang="en-US" sz="2400" dirty="0"/>
          </a:p>
        </p:txBody>
      </p:sp>
      <p:sp>
        <p:nvSpPr>
          <p:cNvPr id="3" name="AutoShape 2" descr="Αποτέλεσμα εικόνας για cooperation cartoon"/>
          <p:cNvSpPr>
            <a:spLocks noChangeAspect="1" noChangeArrowheads="1"/>
          </p:cNvSpPr>
          <p:nvPr/>
        </p:nvSpPr>
        <p:spPr bwMode="auto">
          <a:xfrm>
            <a:off x="155575" y="-1851025"/>
            <a:ext cx="37242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31" y="3453702"/>
            <a:ext cx="2472309" cy="247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816046" cy="94130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Teachers’ Professional Learning (TPL)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0700"/>
            <a:ext cx="10058400" cy="40783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Teachers need time to develop, discuss and practice </a:t>
            </a:r>
          </a:p>
          <a:p>
            <a:pPr lvl="1"/>
            <a:r>
              <a:rPr lang="en-US" sz="2800" dirty="0" smtClean="0"/>
              <a:t>learning activities need to be systematic, sustained and intensive (</a:t>
            </a:r>
            <a:r>
              <a:rPr lang="en-US" sz="2800" dirty="0" err="1" smtClean="0"/>
              <a:t>Garet</a:t>
            </a:r>
            <a:r>
              <a:rPr lang="en-US" sz="2800" dirty="0" smtClean="0"/>
              <a:t> et al, 2001)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Teachers learn effectively when learning activities</a:t>
            </a:r>
          </a:p>
          <a:p>
            <a:pPr lvl="1"/>
            <a:r>
              <a:rPr lang="en-US" sz="2800" dirty="0" smtClean="0"/>
              <a:t>are </a:t>
            </a:r>
            <a:r>
              <a:rPr lang="en-US" sz="2800" dirty="0" smtClean="0">
                <a:solidFill>
                  <a:schemeClr val="tx2"/>
                </a:solidFill>
              </a:rPr>
              <a:t>school based </a:t>
            </a:r>
          </a:p>
          <a:p>
            <a:pPr lvl="1"/>
            <a:r>
              <a:rPr lang="en-US" sz="2800" dirty="0"/>
              <a:t>a</a:t>
            </a:r>
            <a:r>
              <a:rPr lang="en-US" sz="2800" dirty="0" smtClean="0"/>
              <a:t>re integrated into </a:t>
            </a:r>
            <a:r>
              <a:rPr lang="en-US" sz="2800" dirty="0" smtClean="0">
                <a:solidFill>
                  <a:schemeClr val="tx2"/>
                </a:solidFill>
              </a:rPr>
              <a:t>daily work</a:t>
            </a:r>
          </a:p>
          <a:p>
            <a:pPr lvl="1"/>
            <a:r>
              <a:rPr lang="en-US" sz="2800" dirty="0" smtClean="0"/>
              <a:t>require </a:t>
            </a:r>
            <a:r>
              <a:rPr lang="en-US" sz="2800" dirty="0" smtClean="0">
                <a:solidFill>
                  <a:schemeClr val="tx2"/>
                </a:solidFill>
              </a:rPr>
              <a:t>collective participation  </a:t>
            </a:r>
            <a:r>
              <a:rPr lang="en-US" sz="2800" dirty="0" smtClean="0"/>
              <a:t>(</a:t>
            </a:r>
            <a:r>
              <a:rPr lang="en-US" sz="2800" dirty="0" err="1" smtClean="0"/>
              <a:t>Opfer</a:t>
            </a:r>
            <a:r>
              <a:rPr lang="en-US" sz="2800" dirty="0" smtClean="0"/>
              <a:t> and Pedder, 2011)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492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411261"/>
              </p:ext>
            </p:extLst>
          </p:nvPr>
        </p:nvGraphicFramePr>
        <p:xfrm>
          <a:off x="1981200" y="1268760"/>
          <a:ext cx="85792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925786" y="4221088"/>
            <a:ext cx="319314" cy="10113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121400" y="4221088"/>
            <a:ext cx="334640" cy="8589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0971" y="307290"/>
            <a:ext cx="9373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“Traditional” way of teachers’ support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0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6204575"/>
              </p:ext>
            </p:extLst>
          </p:nvPr>
        </p:nvGraphicFramePr>
        <p:xfrm>
          <a:off x="2279576" y="1175657"/>
          <a:ext cx="8208912" cy="542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63552" y="20642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Alternative way of teacher support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384032" y="2821577"/>
            <a:ext cx="3705" cy="1471519"/>
          </a:xfrm>
          <a:prstGeom prst="straightConnector1">
            <a:avLst/>
          </a:prstGeom>
          <a:ln w="5715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0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2583639"/>
              </p:ext>
            </p:extLst>
          </p:nvPr>
        </p:nvGraphicFramePr>
        <p:xfrm>
          <a:off x="304800" y="0"/>
          <a:ext cx="11094720" cy="596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Αποτέλεσμα εικόνας για targ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173"/>
            <a:ext cx="2486533" cy="248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1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Basic issues to address: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A. The Cyprus educational system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B. Teachers’ professional learning, as a way to the quality of education – changing schools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69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19536" y="54868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“ROLES”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329629"/>
              </p:ext>
            </p:extLst>
          </p:nvPr>
        </p:nvGraphicFramePr>
        <p:xfrm>
          <a:off x="1092200" y="1"/>
          <a:ext cx="10515600" cy="7062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83832" y="58052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155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783" y="234352"/>
            <a:ext cx="10058400" cy="1084998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Criteria for success (based on research)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100" b="1" dirty="0" smtClean="0">
                <a:solidFill>
                  <a:srgbClr val="0070C0"/>
                </a:solidFill>
              </a:rPr>
              <a:t>1. </a:t>
            </a:r>
            <a:r>
              <a:rPr lang="en-US" sz="4000" b="1" dirty="0" smtClean="0">
                <a:solidFill>
                  <a:srgbClr val="0070C0"/>
                </a:solidFill>
              </a:rPr>
              <a:t>Trust between the teachers </a:t>
            </a:r>
            <a:endParaRPr lang="el-GR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sz="4000" b="1" dirty="0">
                <a:solidFill>
                  <a:srgbClr val="0070C0"/>
                </a:solidFill>
              </a:rPr>
              <a:t>2. </a:t>
            </a:r>
            <a:r>
              <a:rPr lang="en-US" sz="4000" b="1" dirty="0" smtClean="0">
                <a:solidFill>
                  <a:srgbClr val="0070C0"/>
                </a:solidFill>
              </a:rPr>
              <a:t>Cooperation and positive school climate</a:t>
            </a:r>
            <a:endParaRPr lang="el-GR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sz="4000" b="1" dirty="0">
                <a:solidFill>
                  <a:srgbClr val="0070C0"/>
                </a:solidFill>
              </a:rPr>
              <a:t>3. </a:t>
            </a:r>
            <a:r>
              <a:rPr lang="en-US" sz="4000" b="1" dirty="0" smtClean="0">
                <a:solidFill>
                  <a:srgbClr val="0070C0"/>
                </a:solidFill>
              </a:rPr>
              <a:t>Concentration on teachers’ needs and school “micro” level</a:t>
            </a:r>
            <a:endParaRPr lang="el-GR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sz="4000" b="1" dirty="0">
                <a:solidFill>
                  <a:srgbClr val="0070C0"/>
                </a:solidFill>
              </a:rPr>
              <a:t>4. </a:t>
            </a:r>
            <a:r>
              <a:rPr lang="en-US" sz="4000" b="1" dirty="0" smtClean="0">
                <a:solidFill>
                  <a:srgbClr val="0070C0"/>
                </a:solidFill>
              </a:rPr>
              <a:t>Use teachers’ knowledge and competencies</a:t>
            </a:r>
            <a:endParaRPr lang="el-GR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sz="4000" b="1" dirty="0">
                <a:solidFill>
                  <a:srgbClr val="0070C0"/>
                </a:solidFill>
              </a:rPr>
              <a:t>5. </a:t>
            </a:r>
            <a:r>
              <a:rPr lang="en-US" sz="4000" b="1" dirty="0" smtClean="0">
                <a:solidFill>
                  <a:srgbClr val="0070C0"/>
                </a:solidFill>
              </a:rPr>
              <a:t>Simple and measurable target</a:t>
            </a:r>
            <a:endParaRPr lang="el-GR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sz="4000" b="1" dirty="0">
                <a:solidFill>
                  <a:srgbClr val="0070C0"/>
                </a:solidFill>
              </a:rPr>
              <a:t>6. </a:t>
            </a:r>
            <a:r>
              <a:rPr lang="en-US" sz="4000" b="1" dirty="0" smtClean="0">
                <a:solidFill>
                  <a:srgbClr val="0070C0"/>
                </a:solidFill>
              </a:rPr>
              <a:t>Accountability and  responsibility for all </a:t>
            </a:r>
            <a:endParaRPr lang="el-GR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sz="4000" b="1" dirty="0">
                <a:solidFill>
                  <a:srgbClr val="0070C0"/>
                </a:solidFill>
              </a:rPr>
              <a:t>7. </a:t>
            </a:r>
            <a:r>
              <a:rPr lang="en-US" sz="4000" b="1" dirty="0" smtClean="0">
                <a:solidFill>
                  <a:srgbClr val="0070C0"/>
                </a:solidFill>
              </a:rPr>
              <a:t>Constant monitoring and self evaluation</a:t>
            </a:r>
            <a:endParaRPr lang="el-GR" sz="4000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11192256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Teachers’ seminars and activities within the school</a:t>
            </a:r>
            <a:endParaRPr lang="en-US" sz="3200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sz="2400" dirty="0"/>
          </a:p>
          <a:p>
            <a:endParaRPr lang="el-GR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191516"/>
              </p:ext>
            </p:extLst>
          </p:nvPr>
        </p:nvGraphicFramePr>
        <p:xfrm>
          <a:off x="731520" y="1048513"/>
          <a:ext cx="10521696" cy="494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9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1703513" y="404665"/>
          <a:ext cx="8630529" cy="624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87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Findings from year 2017-18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Teachers’ learning and change</a:t>
            </a:r>
          </a:p>
          <a:p>
            <a:pPr lvl="1"/>
            <a:r>
              <a:rPr lang="en-US" sz="3200" dirty="0"/>
              <a:t>Change of culture</a:t>
            </a:r>
          </a:p>
          <a:p>
            <a:pPr lvl="2"/>
            <a:r>
              <a:rPr lang="en-US" sz="3200" dirty="0" smtClean="0"/>
              <a:t>Challenging  the nature of teaching and teacher learning</a:t>
            </a:r>
          </a:p>
          <a:p>
            <a:pPr lvl="2"/>
            <a:r>
              <a:rPr lang="en-US" sz="3200" dirty="0" smtClean="0"/>
              <a:t>Challenging the teachers’ perceptions of students and their work</a:t>
            </a:r>
          </a:p>
          <a:p>
            <a:pPr lvl="2"/>
            <a:r>
              <a:rPr lang="en-US" sz="3200" dirty="0" smtClean="0"/>
              <a:t>Raising the students’ and teachers’ voices</a:t>
            </a:r>
          </a:p>
          <a:p>
            <a:pPr lvl="2"/>
            <a:r>
              <a:rPr lang="en-US" sz="3200" dirty="0" smtClean="0"/>
              <a:t>Gradual participation and collaboration in reflection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Focusing on actual teaching through active participation in teacher learning activities</a:t>
            </a:r>
          </a:p>
          <a:p>
            <a:pPr lvl="2"/>
            <a:r>
              <a:rPr lang="en-US" sz="3200" dirty="0" smtClean="0"/>
              <a:t>Caring about the impact of their learning experiences on their students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8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926079"/>
            <a:ext cx="10058400" cy="18810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Thank you!   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athmich@cyearn.pi.ac.cy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51" y="0"/>
            <a:ext cx="2538549" cy="190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2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177246-C8C8-41C8-8354-AED5B509F0A5}" type="slidenum">
              <a:rPr lang="en-US" altLang="el-GR" sz="120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l-GR" sz="1200">
              <a:latin typeface="Tahoma" panose="020B0604030504040204" pitchFamily="34" charset="0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371600" y="570276"/>
            <a:ext cx="72009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36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Cyprus Educational System</a:t>
            </a:r>
            <a:endParaRPr lang="el-GR" altLang="el-GR" sz="3600" b="1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  <p:sp>
        <p:nvSpPr>
          <p:cNvPr id="160775" name="Rectangle 7">
            <a:extLst>
              <a:ext uri="{FF2B5EF4-FFF2-40B4-BE49-F238E27FC236}">
                <a16:creationId xmlns="" xmlns:a16="http://schemas.microsoft.com/office/drawing/2014/main" id="{3FA29A42-F277-4441-A313-8C5BDE3FA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469" y="2057582"/>
            <a:ext cx="8503919" cy="41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Tx/>
              <a:buChar char="•"/>
              <a:defRPr/>
            </a:pPr>
            <a:r>
              <a:rPr kumimoji="1" lang="en-GB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Cyprus Educational System (CES</a:t>
            </a:r>
            <a:r>
              <a:rPr kumimoji="1" lang="en-GB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in </a:t>
            </a:r>
            <a:r>
              <a:rPr kumimoji="1" lang="en-GB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 present form, is the outcome of </a:t>
            </a:r>
            <a:r>
              <a:rPr kumimoji="1" lang="en-GB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kumimoji="1" lang="en-GB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developments that established </a:t>
            </a:r>
            <a:r>
              <a:rPr kumimoji="1" lang="en-GB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Republic </a:t>
            </a:r>
            <a:r>
              <a:rPr kumimoji="1" lang="en-GB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Cyprus in 1960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Tx/>
              <a:buChar char="•"/>
              <a:defRPr/>
            </a:pPr>
            <a:r>
              <a:rPr lang="en-GB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 </a:t>
            </a:r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considered </a:t>
            </a:r>
            <a:r>
              <a:rPr lang="en-GB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only as </a:t>
            </a:r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basic human right, but as an essential investment</a:t>
            </a:r>
            <a:endParaRPr kumimoji="1" lang="en-GB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Tx/>
              <a:buChar char="•"/>
              <a:defRPr/>
            </a:pPr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Cyprus society attributes great value to education 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Tx/>
              <a:buChar char="•"/>
              <a:defRPr/>
            </a:pPr>
            <a:r>
              <a:rPr kumimoji="1" lang="en-GB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aim of the legal framework, the structure, the curriculum, the staffing and the policy reforms                is to upgrade the quality of education</a:t>
            </a:r>
            <a:endParaRPr kumimoji="1" lang="en-US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50" name="Picture 3" descr="C:\YIANNIS_S\0001-YPP\moeclogo-en-n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80964"/>
            <a:ext cx="18875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56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053" y="676676"/>
            <a:ext cx="7313612" cy="7477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l-GR" sz="36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IMPORTANT DATES</a:t>
            </a:r>
            <a:endParaRPr lang="el-GR" altLang="el-GR" sz="3600" b="1" dirty="0" smtClean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849087" y="1724297"/>
            <a:ext cx="9207728" cy="4728892"/>
          </a:xfrm>
        </p:spPr>
        <p:txBody>
          <a:bodyPr>
            <a:normAutofit lnSpcReduction="10000"/>
          </a:bodyPr>
          <a:lstStyle/>
          <a:p>
            <a:pPr marL="403225" indent="-403225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el-GR" sz="2500" b="1" dirty="0">
                <a:solidFill>
                  <a:srgbClr val="C00000"/>
                </a:solidFill>
                <a:latin typeface="Tahoma" panose="020B0604030504040204" pitchFamily="34" charset="0"/>
              </a:rPr>
              <a:t>1965:</a:t>
            </a:r>
            <a:r>
              <a:rPr lang="en-US" altLang="el-GR" sz="2500" dirty="0">
                <a:solidFill>
                  <a:srgbClr val="C00000"/>
                </a:solidFill>
                <a:latin typeface="Tahoma" panose="020B0604030504040204" pitchFamily="34" charset="0"/>
              </a:rPr>
              <a:t> </a:t>
            </a:r>
            <a:r>
              <a:rPr lang="en-US" altLang="el-GR" sz="2500" dirty="0">
                <a:latin typeface="Tahoma" panose="020B0604030504040204" pitchFamily="34" charset="0"/>
              </a:rPr>
              <a:t>Establishment of the Ministry</a:t>
            </a:r>
          </a:p>
          <a:p>
            <a:pPr marL="403225" indent="-403225">
              <a:lnSpc>
                <a:spcPct val="110000"/>
              </a:lnSpc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el-GR" sz="2500" b="1" dirty="0">
                <a:solidFill>
                  <a:srgbClr val="C00000"/>
                </a:solidFill>
                <a:latin typeface="Tahoma" panose="020B0604030504040204" pitchFamily="34" charset="0"/>
              </a:rPr>
              <a:t>1974:</a:t>
            </a:r>
            <a:r>
              <a:rPr lang="en-US" altLang="el-GR" sz="2500" dirty="0">
                <a:latin typeface="Tahoma" panose="020B0604030504040204" pitchFamily="34" charset="0"/>
              </a:rPr>
              <a:t> Turkish </a:t>
            </a:r>
            <a:r>
              <a:rPr lang="en-US" altLang="el-GR" sz="2500" dirty="0" smtClean="0">
                <a:latin typeface="Tahoma" panose="020B0604030504040204" pitchFamily="34" charset="0"/>
              </a:rPr>
              <a:t>invasion / separation of the </a:t>
            </a:r>
            <a:r>
              <a:rPr lang="en-US" altLang="el-GR" sz="2500" dirty="0">
                <a:latin typeface="Tahoma" panose="020B0604030504040204" pitchFamily="34" charset="0"/>
              </a:rPr>
              <a:t>i</a:t>
            </a:r>
            <a:r>
              <a:rPr lang="en-US" altLang="el-GR" sz="2500" dirty="0" smtClean="0">
                <a:latin typeface="Tahoma" panose="020B0604030504040204" pitchFamily="34" charset="0"/>
              </a:rPr>
              <a:t>sland</a:t>
            </a:r>
            <a:endParaRPr lang="en-US" altLang="el-GR" sz="2500" dirty="0">
              <a:latin typeface="Tahoma" panose="020B0604030504040204" pitchFamily="34" charset="0"/>
            </a:endParaRPr>
          </a:p>
          <a:p>
            <a:pPr marL="403225" indent="-403225">
              <a:lnSpc>
                <a:spcPct val="110000"/>
              </a:lnSpc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el-GR" sz="2500" b="1" dirty="0">
                <a:solidFill>
                  <a:srgbClr val="C00000"/>
                </a:solidFill>
                <a:latin typeface="Tahoma" panose="020B0604030504040204" pitchFamily="34" charset="0"/>
              </a:rPr>
              <a:t>1992: </a:t>
            </a:r>
            <a:r>
              <a:rPr lang="en-US" altLang="el-GR" sz="2500" dirty="0">
                <a:latin typeface="Tahoma" panose="020B0604030504040204" pitchFamily="34" charset="0"/>
              </a:rPr>
              <a:t>Establishment of the first  </a:t>
            </a:r>
            <a:r>
              <a:rPr lang="en-US" altLang="el-GR" sz="2500" dirty="0" smtClean="0">
                <a:latin typeface="Tahoma" panose="020B0604030504040204" pitchFamily="34" charset="0"/>
              </a:rPr>
              <a:t>public </a:t>
            </a:r>
            <a:r>
              <a:rPr lang="en-US" altLang="el-GR" sz="2500" dirty="0">
                <a:latin typeface="Tahoma" panose="020B0604030504040204" pitchFamily="34" charset="0"/>
              </a:rPr>
              <a:t>university</a:t>
            </a:r>
          </a:p>
          <a:p>
            <a:pPr marL="403225" indent="-403225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el-GR" sz="2500" b="1" dirty="0">
                <a:solidFill>
                  <a:srgbClr val="C00000"/>
                </a:solidFill>
                <a:latin typeface="Tahoma" panose="020B0604030504040204" pitchFamily="34" charset="0"/>
              </a:rPr>
              <a:t>1993:</a:t>
            </a:r>
            <a:r>
              <a:rPr lang="en-US" altLang="el-GR" sz="2500" dirty="0">
                <a:solidFill>
                  <a:srgbClr val="C00000"/>
                </a:solidFill>
                <a:latin typeface="Tahoma" panose="020B0604030504040204" pitchFamily="34" charset="0"/>
              </a:rPr>
              <a:t> </a:t>
            </a:r>
            <a:r>
              <a:rPr lang="en-US" altLang="el-GR" sz="2500" dirty="0">
                <a:latin typeface="Tahoma" panose="020B0604030504040204" pitchFamily="34" charset="0"/>
              </a:rPr>
              <a:t>Compulsory primary and lower           </a:t>
            </a:r>
          </a:p>
          <a:p>
            <a:pPr marL="403225" indent="-403225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SzPct val="100000"/>
              <a:buNone/>
            </a:pPr>
            <a:r>
              <a:rPr lang="en-US" altLang="el-GR" sz="2500" dirty="0">
                <a:latin typeface="Tahoma" panose="020B0604030504040204" pitchFamily="34" charset="0"/>
              </a:rPr>
              <a:t>              secondary education (up to 15 years)</a:t>
            </a:r>
          </a:p>
          <a:p>
            <a:pPr marL="403225" indent="-403225">
              <a:lnSpc>
                <a:spcPct val="110000"/>
              </a:lnSpc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el-GR" sz="2500" b="1" dirty="0">
                <a:solidFill>
                  <a:srgbClr val="C00000"/>
                </a:solidFill>
                <a:latin typeface="Tahoma" panose="020B0604030504040204" pitchFamily="34" charset="0"/>
              </a:rPr>
              <a:t>2004:</a:t>
            </a:r>
            <a:r>
              <a:rPr lang="en-US" altLang="el-GR" sz="2500" dirty="0">
                <a:solidFill>
                  <a:srgbClr val="C00000"/>
                </a:solidFill>
                <a:latin typeface="Tahoma" panose="020B0604030504040204" pitchFamily="34" charset="0"/>
              </a:rPr>
              <a:t> </a:t>
            </a:r>
            <a:r>
              <a:rPr lang="en-US" altLang="el-GR" sz="2500" dirty="0">
                <a:latin typeface="Tahoma" panose="020B0604030504040204" pitchFamily="34" charset="0"/>
              </a:rPr>
              <a:t>Accession to the EU </a:t>
            </a:r>
          </a:p>
          <a:p>
            <a:pPr marL="403225" indent="-403225">
              <a:lnSpc>
                <a:spcPct val="110000"/>
              </a:lnSpc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el-GR" sz="2500" b="1" dirty="0">
                <a:solidFill>
                  <a:srgbClr val="C00000"/>
                </a:solidFill>
                <a:latin typeface="Tahoma" panose="020B0604030504040204" pitchFamily="34" charset="0"/>
              </a:rPr>
              <a:t>2004:</a:t>
            </a:r>
            <a:r>
              <a:rPr lang="en-US" altLang="el-GR" sz="2500" dirty="0">
                <a:solidFill>
                  <a:srgbClr val="C00000"/>
                </a:solidFill>
                <a:latin typeface="Tahoma" panose="020B0604030504040204" pitchFamily="34" charset="0"/>
              </a:rPr>
              <a:t> </a:t>
            </a:r>
            <a:r>
              <a:rPr lang="en-US" altLang="el-GR" sz="2500" dirty="0">
                <a:latin typeface="Tahoma" panose="020B0604030504040204" pitchFamily="34" charset="0"/>
              </a:rPr>
              <a:t>Introduction of compulsory and free </a:t>
            </a:r>
            <a:r>
              <a:rPr lang="en-US" altLang="el-GR" sz="2500" dirty="0" smtClean="0">
                <a:latin typeface="Tahoma" panose="020B0604030504040204" pitchFamily="34" charset="0"/>
              </a:rPr>
              <a:t>pre- primary 		     education</a:t>
            </a:r>
            <a:endParaRPr lang="en-US" altLang="el-GR" sz="2500" dirty="0">
              <a:latin typeface="Tahoma" panose="020B0604030504040204" pitchFamily="34" charset="0"/>
            </a:endParaRPr>
          </a:p>
          <a:p>
            <a:pPr marL="403225" indent="-403225">
              <a:lnSpc>
                <a:spcPct val="110000"/>
              </a:lnSpc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el-GR" sz="2500" b="1" dirty="0">
                <a:solidFill>
                  <a:srgbClr val="C00000"/>
                </a:solidFill>
                <a:latin typeface="Tahoma" panose="020B0604030504040204" pitchFamily="34" charset="0"/>
              </a:rPr>
              <a:t>2011</a:t>
            </a:r>
            <a:r>
              <a:rPr lang="el-GR" altLang="el-GR" sz="2500" b="1" dirty="0">
                <a:solidFill>
                  <a:srgbClr val="C00000"/>
                </a:solidFill>
                <a:latin typeface="Tahoma" panose="020B0604030504040204" pitchFamily="34" charset="0"/>
              </a:rPr>
              <a:t>-</a:t>
            </a:r>
            <a:r>
              <a:rPr lang="en-US" altLang="el-GR" sz="2500" b="1" dirty="0">
                <a:solidFill>
                  <a:srgbClr val="C00000"/>
                </a:solidFill>
                <a:latin typeface="Tahoma" panose="020B0604030504040204" pitchFamily="34" charset="0"/>
              </a:rPr>
              <a:t>today: </a:t>
            </a:r>
            <a:r>
              <a:rPr lang="en-US" altLang="el-GR" sz="2500" dirty="0">
                <a:latin typeface="Tahoma" panose="020B0604030504040204" pitchFamily="34" charset="0"/>
              </a:rPr>
              <a:t>New curricula and new timetables</a:t>
            </a:r>
            <a:endParaRPr lang="el-GR" altLang="el-GR" sz="2500" dirty="0">
              <a:latin typeface="Tahoma" panose="020B0604030504040204" pitchFamily="34" charset="0"/>
            </a:endParaRP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3C1168-F267-406F-8B72-E9B002880C21}" type="slidenum">
              <a:rPr lang="en-US" altLang="el-GR" sz="120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l-GR" sz="1200">
              <a:latin typeface="Tahoma" panose="020B0604030504040204" pitchFamily="34" charset="0"/>
            </a:endParaRPr>
          </a:p>
        </p:txBody>
      </p:sp>
      <p:pic>
        <p:nvPicPr>
          <p:cNvPr id="7174" name="Picture 3" descr="C:\YIANNIS_S\0001-YPP\moeclogo-en-n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5" y="137764"/>
            <a:ext cx="18875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29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2711450" y="695326"/>
            <a:ext cx="7469188" cy="1057275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algn="ctr" eaLnBrk="1" hangingPunct="1"/>
            <a:r>
              <a:rPr lang="en-US" altLang="el-GR" sz="36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ORGANISATIONAL  STRUCTURE OF THE CES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4845" y="1752601"/>
            <a:ext cx="9888583" cy="4452256"/>
          </a:xfrm>
          <a:noFill/>
        </p:spPr>
        <p:txBody>
          <a:bodyPr vert="horz" lIns="92075" tIns="46038" rIns="92075" bIns="46038" rtlCol="0">
            <a:normAutofit lnSpcReduction="10000"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w"/>
            </a:pPr>
            <a:r>
              <a:rPr lang="en-GB" altLang="el-GR" sz="2600" dirty="0">
                <a:latin typeface="Tahoma" panose="020B0604030504040204" pitchFamily="34" charset="0"/>
              </a:rPr>
              <a:t>Centralised</a:t>
            </a:r>
            <a:r>
              <a:rPr lang="el-GR" altLang="el-GR" sz="2600" dirty="0">
                <a:latin typeface="Tahoma" panose="020B0604030504040204" pitchFamily="34" charset="0"/>
              </a:rPr>
              <a:t> </a:t>
            </a:r>
            <a:r>
              <a:rPr lang="en-GB" altLang="el-GR" sz="2600" dirty="0">
                <a:latin typeface="Tahoma" panose="020B0604030504040204" pitchFamily="34" charset="0"/>
              </a:rPr>
              <a:t>educational </a:t>
            </a:r>
            <a:r>
              <a:rPr lang="en-GB" altLang="el-GR" sz="2600" dirty="0" smtClean="0">
                <a:latin typeface="Tahoma" panose="020B0604030504040204" pitchFamily="34" charset="0"/>
              </a:rPr>
              <a:t>management/ educational system</a:t>
            </a:r>
            <a:endParaRPr lang="en-GB" altLang="el-GR" sz="2600" dirty="0">
              <a:latin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w"/>
            </a:pPr>
            <a:r>
              <a:rPr lang="en-US" altLang="el-GR" sz="2600" dirty="0">
                <a:latin typeface="Tahoma" panose="020B0604030504040204" pitchFamily="34" charset="0"/>
              </a:rPr>
              <a:t>Highest authority</a:t>
            </a:r>
            <a:r>
              <a:rPr lang="en-GB" altLang="el-GR" sz="2600" dirty="0">
                <a:latin typeface="Tahoma" panose="020B0604030504040204" pitchFamily="34" charset="0"/>
              </a:rPr>
              <a:t> of the Ministry of Education and Culture (MOEC)</a:t>
            </a:r>
            <a:r>
              <a:rPr lang="en-US" altLang="el-GR" sz="2600" dirty="0">
                <a:latin typeface="Tahoma" panose="020B0604030504040204" pitchFamily="34" charset="0"/>
              </a:rPr>
              <a:t>: the </a:t>
            </a:r>
            <a:r>
              <a:rPr lang="en-GB" altLang="el-GR" sz="2600" dirty="0">
                <a:latin typeface="Tahoma" panose="020B0604030504040204" pitchFamily="34" charset="0"/>
              </a:rPr>
              <a:t>Minister followed by the Permanent Secretary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w"/>
            </a:pPr>
            <a:r>
              <a:rPr lang="en-US" altLang="el-GR" sz="2600" dirty="0">
                <a:latin typeface="Tahoma" panose="020B0604030504040204" pitchFamily="34" charset="0"/>
              </a:rPr>
              <a:t>Education is offered into </a:t>
            </a:r>
            <a:r>
              <a:rPr lang="en-US" altLang="el-GR" sz="2600" dirty="0" smtClean="0">
                <a:latin typeface="Tahoma" panose="020B0604030504040204" pitchFamily="34" charset="0"/>
              </a:rPr>
              <a:t>five main stages (pre primary, primary, secondary, technical / vocational education, tertiary education)</a:t>
            </a:r>
            <a:endParaRPr lang="en-US" altLang="el-GR" sz="2600" dirty="0">
              <a:latin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w"/>
            </a:pPr>
            <a:r>
              <a:rPr lang="en-US" altLang="el-GR" sz="2600" dirty="0">
                <a:latin typeface="Tahoma" panose="020B0604030504040204" pitchFamily="34" charset="0"/>
              </a:rPr>
              <a:t>Other departments and services help the overall functioning of the system</a:t>
            </a:r>
            <a:r>
              <a:rPr lang="en-US" altLang="el-GR" sz="2100" dirty="0">
                <a:latin typeface="Tahoma" panose="020B0604030504040204" pitchFamily="34" charset="0"/>
              </a:rPr>
              <a:t> </a:t>
            </a:r>
            <a:endParaRPr lang="en-US" altLang="el-GR" sz="2100" dirty="0" smtClean="0">
              <a:latin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w"/>
            </a:pPr>
            <a:r>
              <a:rPr lang="en-US" altLang="el-GR" sz="2400" dirty="0" smtClean="0">
                <a:latin typeface="Tahoma" panose="020B0604030504040204" pitchFamily="34" charset="0"/>
              </a:rPr>
              <a:t>The Cyprus Pedagogical Institute is responsible for teachers’ professional development, leaders in service training and educational research</a:t>
            </a:r>
            <a:endParaRPr lang="en-US" altLang="el-GR" sz="2400" dirty="0">
              <a:latin typeface="Tahoma" panose="020B0604030504040204" pitchFamily="34" charset="0"/>
            </a:endParaRPr>
          </a:p>
          <a:p>
            <a:pPr marL="0" indent="0" eaLnBrk="1" hangingPunct="1">
              <a:lnSpc>
                <a:spcPct val="90000"/>
              </a:lnSpc>
              <a:buSzPct val="100000"/>
              <a:buNone/>
            </a:pPr>
            <a:endParaRPr lang="en-US" altLang="el-GR" sz="2100" dirty="0">
              <a:latin typeface="Tahoma" panose="020B0604030504040204" pitchFamily="34" charset="0"/>
            </a:endParaRPr>
          </a:p>
        </p:txBody>
      </p:sp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09BC68-99FC-4CA9-A128-F6B6C71212B6}" type="slidenum">
              <a:rPr lang="en-US" altLang="el-GR" sz="120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l-GR" sz="1200">
              <a:latin typeface="Tahoma" panose="020B0604030504040204" pitchFamily="34" charset="0"/>
            </a:endParaRPr>
          </a:p>
        </p:txBody>
      </p:sp>
      <p:pic>
        <p:nvPicPr>
          <p:cNvPr id="9219" name="Picture 6" descr="G:\Universities\Dimosiefsis-Sinedria-Seminaria\Puzzle icons\k41247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45" y="1752601"/>
            <a:ext cx="19462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C:\YIANNIS_S\0001-YPP\moeclogo-en-na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989" y="84139"/>
            <a:ext cx="18875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10798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37991539"/>
              </p:ext>
            </p:extLst>
          </p:nvPr>
        </p:nvGraphicFramePr>
        <p:xfrm>
          <a:off x="1295400" y="0"/>
          <a:ext cx="9410700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89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0"/>
          <p:cNvGrpSpPr>
            <a:grpSpLocks/>
          </p:cNvGrpSpPr>
          <p:nvPr/>
        </p:nvGrpSpPr>
        <p:grpSpPr bwMode="auto">
          <a:xfrm>
            <a:off x="2852739" y="2786064"/>
            <a:ext cx="1011237" cy="1762125"/>
            <a:chOff x="1328738" y="2786063"/>
            <a:chExt cx="1011237" cy="1761603"/>
          </a:xfrm>
        </p:grpSpPr>
        <p:cxnSp>
          <p:nvCxnSpPr>
            <p:cNvPr id="2" name="Ευθεία γραμμή σύνδεσης 30"/>
            <p:cNvCxnSpPr>
              <a:cxnSpLocks noChangeShapeType="1"/>
            </p:cNvCxnSpPr>
            <p:nvPr/>
          </p:nvCxnSpPr>
          <p:spPr bwMode="auto">
            <a:xfrm>
              <a:off x="1328738" y="4344988"/>
              <a:ext cx="2902" cy="20267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" name="Ευθεία γραμμή σύνδεσης 30"/>
            <p:cNvCxnSpPr>
              <a:cxnSpLocks noChangeShapeType="1"/>
            </p:cNvCxnSpPr>
            <p:nvPr/>
          </p:nvCxnSpPr>
          <p:spPr bwMode="auto">
            <a:xfrm>
              <a:off x="2339975" y="4348163"/>
              <a:ext cx="0" cy="182562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Line 32"/>
            <p:cNvSpPr>
              <a:spLocks noChangeShapeType="1"/>
            </p:cNvSpPr>
            <p:nvPr/>
          </p:nvSpPr>
          <p:spPr bwMode="auto">
            <a:xfrm>
              <a:off x="1720850" y="2786063"/>
              <a:ext cx="7938" cy="15621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319" name="Ευθεία γραμμή σύνδεσης 15"/>
            <p:cNvCxnSpPr>
              <a:cxnSpLocks noChangeShapeType="1"/>
            </p:cNvCxnSpPr>
            <p:nvPr/>
          </p:nvCxnSpPr>
          <p:spPr bwMode="auto">
            <a:xfrm flipV="1">
              <a:off x="1328738" y="4344988"/>
              <a:ext cx="1011237" cy="3175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267" name="Line 32"/>
          <p:cNvSpPr>
            <a:spLocks noChangeShapeType="1"/>
          </p:cNvSpPr>
          <p:nvPr/>
        </p:nvSpPr>
        <p:spPr bwMode="auto">
          <a:xfrm>
            <a:off x="7175501" y="2781300"/>
            <a:ext cx="17463" cy="165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268" name="Ευθεία γραμμή σύνδεσης 37"/>
          <p:cNvCxnSpPr>
            <a:cxnSpLocks noChangeShapeType="1"/>
          </p:cNvCxnSpPr>
          <p:nvPr/>
        </p:nvCxnSpPr>
        <p:spPr bwMode="auto">
          <a:xfrm>
            <a:off x="10239375" y="6286500"/>
            <a:ext cx="14128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57">
            <a:extLst>
              <a:ext uri="{FF2B5EF4-FFF2-40B4-BE49-F238E27FC236}">
                <a16:creationId xmlns="" xmlns:a16="http://schemas.microsoft.com/office/drawing/2014/main" id="{95DB295F-D9D8-4C83-AA39-76F0589BD72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132888" y="5037138"/>
            <a:ext cx="2500313" cy="1588"/>
          </a:xfrm>
          <a:prstGeom prst="line">
            <a:avLst/>
          </a:prstGeom>
          <a:ln w="1905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270" name="Line 31"/>
          <p:cNvSpPr>
            <a:spLocks noChangeShapeType="1"/>
          </p:cNvSpPr>
          <p:nvPr/>
        </p:nvSpPr>
        <p:spPr bwMode="auto">
          <a:xfrm>
            <a:off x="10096501" y="5805488"/>
            <a:ext cx="2889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271" name="Ευθεία γραμμή σύνδεσης 35"/>
          <p:cNvCxnSpPr>
            <a:cxnSpLocks noChangeShapeType="1"/>
          </p:cNvCxnSpPr>
          <p:nvPr/>
        </p:nvCxnSpPr>
        <p:spPr bwMode="auto">
          <a:xfrm flipV="1">
            <a:off x="10167939" y="5229225"/>
            <a:ext cx="217487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2" name="Line 31"/>
          <p:cNvSpPr>
            <a:spLocks noChangeShapeType="1"/>
          </p:cNvSpPr>
          <p:nvPr/>
        </p:nvSpPr>
        <p:spPr bwMode="auto">
          <a:xfrm>
            <a:off x="10096501" y="4630738"/>
            <a:ext cx="2889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43"/>
          <p:cNvSpPr>
            <a:spLocks noChangeShapeType="1"/>
          </p:cNvSpPr>
          <p:nvPr/>
        </p:nvSpPr>
        <p:spPr bwMode="auto">
          <a:xfrm>
            <a:off x="8256589" y="2786063"/>
            <a:ext cx="15875" cy="1168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50"/>
          <p:cNvSpPr>
            <a:spLocks noChangeShapeType="1"/>
          </p:cNvSpPr>
          <p:nvPr/>
        </p:nvSpPr>
        <p:spPr bwMode="auto">
          <a:xfrm>
            <a:off x="2063750" y="2786063"/>
            <a:ext cx="0" cy="1168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30"/>
          <p:cNvSpPr>
            <a:spLocks noChangeShapeType="1"/>
          </p:cNvSpPr>
          <p:nvPr/>
        </p:nvSpPr>
        <p:spPr bwMode="auto">
          <a:xfrm>
            <a:off x="10096501" y="4137025"/>
            <a:ext cx="2889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276" name="Ευθεία γραμμή σύνδεσης 13"/>
          <p:cNvCxnSpPr>
            <a:cxnSpLocks noChangeShapeType="1"/>
          </p:cNvCxnSpPr>
          <p:nvPr/>
        </p:nvCxnSpPr>
        <p:spPr bwMode="auto">
          <a:xfrm rot="16200000" flipH="1">
            <a:off x="4294188" y="3470276"/>
            <a:ext cx="3919538" cy="26987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284913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B95893-9C26-455B-9813-751B93043F23}" type="slidenum">
              <a:rPr lang="en-US" altLang="el-G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l-GR" sz="1200"/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5519739" y="1066800"/>
            <a:ext cx="1512887" cy="457200"/>
          </a:xfrm>
          <a:prstGeom prst="rect">
            <a:avLst/>
          </a:prstGeom>
          <a:solidFill>
            <a:srgbClr val="99FF99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400" b="1">
                <a:solidFill>
                  <a:srgbClr val="000000"/>
                </a:solidFill>
                <a:latin typeface="Tahoma" panose="020B0604030504040204" pitchFamily="34" charset="0"/>
              </a:rPr>
              <a:t>MINISTER</a:t>
            </a:r>
          </a:p>
        </p:txBody>
      </p:sp>
      <p:sp>
        <p:nvSpPr>
          <p:cNvPr id="11279" name="Text Box 18"/>
          <p:cNvSpPr txBox="1">
            <a:spLocks noChangeArrowheads="1"/>
          </p:cNvSpPr>
          <p:nvPr/>
        </p:nvSpPr>
        <p:spPr bwMode="auto">
          <a:xfrm>
            <a:off x="3503613" y="222250"/>
            <a:ext cx="5410200" cy="6858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Tahoma" panose="020B0604030504040204" pitchFamily="34" charset="0"/>
              </a:rPr>
              <a:t>ORGANISATIONAL STRUCTURE OF THE MINISTRY OF EDUCATION AND CULTURE</a:t>
            </a:r>
          </a:p>
        </p:txBody>
      </p:sp>
      <p:sp>
        <p:nvSpPr>
          <p:cNvPr id="11280" name="Line 45"/>
          <p:cNvSpPr>
            <a:spLocks noChangeShapeType="1"/>
          </p:cNvSpPr>
          <p:nvPr/>
        </p:nvSpPr>
        <p:spPr bwMode="auto">
          <a:xfrm>
            <a:off x="10128250" y="2786063"/>
            <a:ext cx="0" cy="342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46"/>
          <p:cNvSpPr>
            <a:spLocks noChangeShapeType="1"/>
          </p:cNvSpPr>
          <p:nvPr/>
        </p:nvSpPr>
        <p:spPr bwMode="auto">
          <a:xfrm>
            <a:off x="9191625" y="2786063"/>
            <a:ext cx="0" cy="342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49"/>
          <p:cNvSpPr>
            <a:spLocks noChangeShapeType="1"/>
          </p:cNvSpPr>
          <p:nvPr/>
        </p:nvSpPr>
        <p:spPr bwMode="auto">
          <a:xfrm>
            <a:off x="2063750" y="2786063"/>
            <a:ext cx="80645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52"/>
          <p:cNvSpPr>
            <a:spLocks noChangeShapeType="1"/>
          </p:cNvSpPr>
          <p:nvPr/>
        </p:nvSpPr>
        <p:spPr bwMode="auto">
          <a:xfrm>
            <a:off x="4440238" y="2786063"/>
            <a:ext cx="0" cy="342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84" name="Group 7"/>
          <p:cNvGrpSpPr>
            <a:grpSpLocks/>
          </p:cNvGrpSpPr>
          <p:nvPr/>
        </p:nvGrpSpPr>
        <p:grpSpPr bwMode="auto">
          <a:xfrm>
            <a:off x="5232401" y="5429250"/>
            <a:ext cx="2016125" cy="342900"/>
            <a:chOff x="2336" y="1680"/>
            <a:chExt cx="1270" cy="216"/>
          </a:xfrm>
        </p:grpSpPr>
        <p:sp>
          <p:nvSpPr>
            <p:cNvPr id="11313" name="Line 8"/>
            <p:cNvSpPr>
              <a:spLocks noChangeShapeType="1"/>
            </p:cNvSpPr>
            <p:nvPr/>
          </p:nvSpPr>
          <p:spPr bwMode="auto">
            <a:xfrm>
              <a:off x="2336" y="1680"/>
              <a:ext cx="127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336" y="1680"/>
              <a:ext cx="0" cy="2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3606" y="1680"/>
              <a:ext cx="0" cy="2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5519739" y="1844675"/>
            <a:ext cx="1512887" cy="515938"/>
          </a:xfrm>
          <a:prstGeom prst="rect">
            <a:avLst/>
          </a:prstGeom>
          <a:solidFill>
            <a:srgbClr val="FF99FF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400" b="1">
                <a:solidFill>
                  <a:srgbClr val="000000"/>
                </a:solidFill>
                <a:latin typeface="Tahoma" panose="020B0604030504040204" pitchFamily="34" charset="0"/>
              </a:rPr>
              <a:t>PERMANENT SECRETARY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EB43418-80E5-4555-8047-17B226CA3B63}"/>
              </a:ext>
            </a:extLst>
          </p:cNvPr>
          <p:cNvGrpSpPr>
            <a:grpSpLocks/>
          </p:cNvGrpSpPr>
          <p:nvPr/>
        </p:nvGrpSpPr>
        <p:grpSpPr bwMode="auto">
          <a:xfrm>
            <a:off x="9018588" y="3924301"/>
            <a:ext cx="1274762" cy="2557463"/>
            <a:chOff x="7494588" y="3924300"/>
            <a:chExt cx="1274762" cy="2557463"/>
          </a:xfrm>
          <a:solidFill>
            <a:srgbClr val="FFFF99"/>
          </a:solidFill>
        </p:grpSpPr>
        <p:sp>
          <p:nvSpPr>
            <p:cNvPr id="11314" name="Text Box 28">
              <a:extLst>
                <a:ext uri="{FF2B5EF4-FFF2-40B4-BE49-F238E27FC236}">
                  <a16:creationId xmlns="" xmlns:a16="http://schemas.microsoft.com/office/drawing/2014/main" id="{79E30496-9D08-49BB-B545-5FEAE7C5A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6675" y="3924300"/>
              <a:ext cx="1062038" cy="420688"/>
            </a:xfrm>
            <a:prstGeom prst="rect">
              <a:avLst/>
            </a:prstGeom>
            <a:grpFill/>
            <a:ln w="15875">
              <a:solidFill>
                <a:srgbClr val="00008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l-GR" sz="900" b="1" dirty="0">
                  <a:solidFill>
                    <a:srgbClr val="000000"/>
                  </a:solidFill>
                  <a:latin typeface="Tahoma" panose="020B0604030504040204" pitchFamily="34" charset="0"/>
                </a:rPr>
                <a:t>TECHNICAL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l-GR" sz="900" b="1" dirty="0">
                  <a:solidFill>
                    <a:srgbClr val="000000"/>
                  </a:solidFill>
                  <a:latin typeface="Tahoma" panose="020B0604030504040204" pitchFamily="34" charset="0"/>
                </a:rPr>
                <a:t>SERVICES</a:t>
              </a:r>
              <a:endParaRPr lang="en-US" altLang="el-GR" sz="1000" b="1" dirty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315" name="Text Box 40">
              <a:extLst>
                <a:ext uri="{FF2B5EF4-FFF2-40B4-BE49-F238E27FC236}">
                  <a16:creationId xmlns="" xmlns:a16="http://schemas.microsoft.com/office/drawing/2014/main" id="{075C5A14-1A01-42C7-B54D-9024829EF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3" y="4416425"/>
              <a:ext cx="1041400" cy="500063"/>
            </a:xfrm>
            <a:prstGeom prst="rect">
              <a:avLst/>
            </a:prstGeom>
            <a:grpFill/>
            <a:ln w="15875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l-GR" sz="900" b="1">
                  <a:solidFill>
                    <a:srgbClr val="000000"/>
                  </a:solidFill>
                  <a:latin typeface="Tahoma" panose="020B0604030504040204" pitchFamily="34" charset="0"/>
                </a:rPr>
                <a:t>EDUCATIONAL PSYCOLOGY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l-GR" sz="900" b="1">
                  <a:solidFill>
                    <a:srgbClr val="000000"/>
                  </a:solidFill>
                  <a:latin typeface="Tahoma" panose="020B0604030504040204" pitchFamily="34" charset="0"/>
                </a:rPr>
                <a:t>SERVICE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l-GR" sz="1000">
                <a:solidFill>
                  <a:srgbClr val="000000"/>
                </a:solidFill>
                <a:latin typeface="Tahoma" panose="020B0604030504040204" pitchFamily="34" charset="0"/>
              </a:endParaRP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l-GR" sz="1200">
                <a:latin typeface="Times New Roman" panose="02020603050405020304" pitchFamily="18" charset="0"/>
              </a:endParaRPr>
            </a:p>
          </p:txBody>
        </p:sp>
        <p:sp>
          <p:nvSpPr>
            <p:cNvPr id="11316" name="Text Box 15">
              <a:extLst>
                <a:ext uri="{FF2B5EF4-FFF2-40B4-BE49-F238E27FC236}">
                  <a16:creationId xmlns="" xmlns:a16="http://schemas.microsoft.com/office/drawing/2014/main" id="{79C0328C-2A29-474E-A7C6-60C4D70F7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4588" y="5559425"/>
              <a:ext cx="1254125" cy="508000"/>
            </a:xfrm>
            <a:prstGeom prst="rect">
              <a:avLst/>
            </a:prstGeom>
            <a:grpFill/>
            <a:ln w="1587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l-GR" sz="900" b="1">
                  <a:solidFill>
                    <a:srgbClr val="000000"/>
                  </a:solidFill>
                  <a:latin typeface="Tahoma" panose="020B0604030504040204" pitchFamily="34" charset="0"/>
                </a:rPr>
                <a:t>EUROPEAN FUNDS MANAGEMENT UNIT</a:t>
              </a:r>
            </a:p>
          </p:txBody>
        </p:sp>
        <p:sp>
          <p:nvSpPr>
            <p:cNvPr id="11317" name="Text Box 40">
              <a:extLst>
                <a:ext uri="{FF2B5EF4-FFF2-40B4-BE49-F238E27FC236}">
                  <a16:creationId xmlns="" xmlns:a16="http://schemas.microsoft.com/office/drawing/2014/main" id="{7606F264-3519-467F-8EF0-44D03BAD8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5225" y="4987925"/>
              <a:ext cx="1254125" cy="500063"/>
            </a:xfrm>
            <a:prstGeom prst="rect">
              <a:avLst/>
            </a:prstGeom>
            <a:grpFill/>
            <a:ln w="15875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l-GR" sz="900" b="1" dirty="0">
                  <a:solidFill>
                    <a:srgbClr val="000000"/>
                  </a:solidFill>
                  <a:latin typeface="Tahoma" panose="020B0604030504040204" pitchFamily="34" charset="0"/>
                </a:rPr>
                <a:t>POLICY AND STRATEGIC PLANNING UNIT</a:t>
              </a:r>
            </a:p>
          </p:txBody>
        </p:sp>
        <p:sp>
          <p:nvSpPr>
            <p:cNvPr id="11318" name="Text Box 28">
              <a:extLst>
                <a:ext uri="{FF2B5EF4-FFF2-40B4-BE49-F238E27FC236}">
                  <a16:creationId xmlns="" xmlns:a16="http://schemas.microsoft.com/office/drawing/2014/main" id="{C5A48BE1-00C0-4959-A52B-711096437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8113" y="6143625"/>
              <a:ext cx="990600" cy="338138"/>
            </a:xfrm>
            <a:prstGeom prst="rect">
              <a:avLst/>
            </a:prstGeom>
            <a:grpFill/>
            <a:ln w="15875">
              <a:solidFill>
                <a:srgbClr val="00008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l-GR" sz="900" b="1">
                  <a:solidFill>
                    <a:srgbClr val="000000"/>
                  </a:solidFill>
                  <a:latin typeface="Tahoma" panose="020B0604030504040204" pitchFamily="34" charset="0"/>
                </a:rPr>
                <a:t>ICT UNIT</a:t>
              </a:r>
              <a:endParaRPr lang="en-US" altLang="el-GR" sz="1000" b="1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cxnSp>
        <p:nvCxnSpPr>
          <p:cNvPr id="11287" name="Straight Connector 5"/>
          <p:cNvCxnSpPr>
            <a:cxnSpLocks/>
            <a:stCxn id="140293" idx="3"/>
          </p:cNvCxnSpPr>
          <p:nvPr/>
        </p:nvCxnSpPr>
        <p:spPr bwMode="auto">
          <a:xfrm flipV="1">
            <a:off x="7032626" y="1293814"/>
            <a:ext cx="13684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398963" y="1128713"/>
            <a:ext cx="4953000" cy="5129212"/>
            <a:chOff x="2874963" y="1128713"/>
            <a:chExt cx="4953793" cy="5129212"/>
          </a:xfrm>
        </p:grpSpPr>
        <p:grpSp>
          <p:nvGrpSpPr>
            <p:cNvPr id="8" name="Ομάδα 48"/>
            <p:cNvGrpSpPr>
              <a:grpSpLocks/>
            </p:cNvGrpSpPr>
            <p:nvPr/>
          </p:nvGrpSpPr>
          <p:grpSpPr bwMode="auto">
            <a:xfrm>
              <a:off x="2874963" y="5661025"/>
              <a:ext cx="3425825" cy="596900"/>
              <a:chOff x="2875459" y="5661248"/>
              <a:chExt cx="3424733" cy="596708"/>
            </a:xfrm>
          </p:grpSpPr>
          <p:sp>
            <p:nvSpPr>
              <p:cNvPr id="11311" name="Text Box 14"/>
              <p:cNvSpPr txBox="1">
                <a:spLocks noChangeArrowheads="1"/>
              </p:cNvSpPr>
              <p:nvPr/>
            </p:nvSpPr>
            <p:spPr bwMode="auto">
              <a:xfrm>
                <a:off x="2875459" y="5661248"/>
                <a:ext cx="1696541" cy="596708"/>
              </a:xfrm>
              <a:prstGeom prst="rect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¡"/>
                  <a:defRPr sz="2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5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¡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2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ADMINISTRATION AND HUMAN RESOURCE UNIT</a:t>
                </a:r>
              </a:p>
            </p:txBody>
          </p:sp>
          <p:sp>
            <p:nvSpPr>
              <p:cNvPr id="11312" name="Text Box 17"/>
              <p:cNvSpPr txBox="1">
                <a:spLocks noChangeArrowheads="1"/>
              </p:cNvSpPr>
              <p:nvPr/>
            </p:nvSpPr>
            <p:spPr bwMode="auto">
              <a:xfrm>
                <a:off x="5206404" y="5733256"/>
                <a:ext cx="1093788" cy="457196"/>
              </a:xfrm>
              <a:prstGeom prst="rect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¡"/>
                  <a:defRPr sz="2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5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¡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2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ACCOUNTS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12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OFFICE</a:t>
                </a:r>
              </a:p>
            </p:txBody>
          </p:sp>
        </p:grpSp>
        <p:sp>
          <p:nvSpPr>
            <p:cNvPr id="11310" name="Text Box 38"/>
            <p:cNvSpPr txBox="1">
              <a:spLocks noChangeArrowheads="1"/>
            </p:cNvSpPr>
            <p:nvPr/>
          </p:nvSpPr>
          <p:spPr bwMode="auto">
            <a:xfrm>
              <a:off x="6876256" y="1128713"/>
              <a:ext cx="952500" cy="3556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900" b="1">
                  <a:solidFill>
                    <a:srgbClr val="000000"/>
                  </a:solidFill>
                  <a:latin typeface="Tahoma" panose="020B0604030504040204" pitchFamily="34" charset="0"/>
                </a:rPr>
                <a:t>INTERNAL AUDIT UNIT</a:t>
              </a:r>
            </a:p>
          </p:txBody>
        </p:sp>
      </p:grpSp>
      <p:cxnSp>
        <p:nvCxnSpPr>
          <p:cNvPr id="11289" name="Ευθεία γραμμή σύνδεσης 30"/>
          <p:cNvCxnSpPr>
            <a:cxnSpLocks noChangeShapeType="1"/>
          </p:cNvCxnSpPr>
          <p:nvPr/>
        </p:nvCxnSpPr>
        <p:spPr bwMode="auto">
          <a:xfrm>
            <a:off x="7824788" y="4437063"/>
            <a:ext cx="0" cy="18256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0" name="Ευθεία γραμμή σύνδεσης 15"/>
          <p:cNvCxnSpPr>
            <a:cxnSpLocks noChangeShapeType="1"/>
          </p:cNvCxnSpPr>
          <p:nvPr/>
        </p:nvCxnSpPr>
        <p:spPr bwMode="auto">
          <a:xfrm>
            <a:off x="6816726" y="4437063"/>
            <a:ext cx="1019175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1" name="Ευθεία γραμμή σύνδεσης 19"/>
          <p:cNvCxnSpPr>
            <a:cxnSpLocks noChangeShapeType="1"/>
          </p:cNvCxnSpPr>
          <p:nvPr/>
        </p:nvCxnSpPr>
        <p:spPr bwMode="auto">
          <a:xfrm>
            <a:off x="6816726" y="4432301"/>
            <a:ext cx="4763" cy="1492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617663" y="3143251"/>
            <a:ext cx="8870950" cy="2011363"/>
            <a:chOff x="93663" y="3143250"/>
            <a:chExt cx="8870825" cy="2011363"/>
          </a:xfrm>
        </p:grpSpPr>
        <p:grpSp>
          <p:nvGrpSpPr>
            <p:cNvPr id="11294" name="Group 11"/>
            <p:cNvGrpSpPr>
              <a:grpSpLocks/>
            </p:cNvGrpSpPr>
            <p:nvPr/>
          </p:nvGrpSpPr>
          <p:grpSpPr bwMode="auto">
            <a:xfrm>
              <a:off x="93663" y="3143250"/>
              <a:ext cx="8870825" cy="685800"/>
              <a:chOff x="93663" y="3143250"/>
              <a:chExt cx="8870825" cy="685800"/>
            </a:xfrm>
          </p:grpSpPr>
          <p:sp>
            <p:nvSpPr>
              <p:cNvPr id="9" name="Text Box 22"/>
              <p:cNvSpPr txBox="1">
                <a:spLocks noChangeArrowheads="1"/>
              </p:cNvSpPr>
              <p:nvPr/>
            </p:nvSpPr>
            <p:spPr bwMode="auto">
              <a:xfrm>
                <a:off x="6311900" y="3143250"/>
                <a:ext cx="836613" cy="68580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¡"/>
                  <a:defRPr sz="2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5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¡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9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CULTURAL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9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SERVICES</a:t>
                </a:r>
              </a:p>
            </p:txBody>
          </p:sp>
          <p:sp>
            <p:nvSpPr>
              <p:cNvPr id="11302" name="Text Box 23"/>
              <p:cNvSpPr txBox="1">
                <a:spLocks noChangeArrowheads="1"/>
              </p:cNvSpPr>
              <p:nvPr/>
            </p:nvSpPr>
            <p:spPr bwMode="auto">
              <a:xfrm>
                <a:off x="8183438" y="3143250"/>
                <a:ext cx="781050" cy="68580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¡"/>
                  <a:defRPr sz="2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5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¡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9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OTHER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9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SERVICES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9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AND</a:t>
                </a:r>
                <a:r>
                  <a:rPr lang="en-US" altLang="el-GR" sz="10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altLang="el-GR" sz="9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UNITS</a:t>
                </a:r>
                <a:endParaRPr lang="en-US" altLang="el-GR" sz="10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1303" name="Text Box 20"/>
              <p:cNvSpPr txBox="1">
                <a:spLocks noChangeArrowheads="1"/>
              </p:cNvSpPr>
              <p:nvPr/>
            </p:nvSpPr>
            <p:spPr bwMode="auto">
              <a:xfrm>
                <a:off x="5206206" y="3143250"/>
                <a:ext cx="911374" cy="68580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¡"/>
                  <a:defRPr sz="2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5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¡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9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PEDAGO-GICAL</a:t>
                </a:r>
                <a:r>
                  <a:rPr lang="en-US" altLang="el-GR" sz="900" b="1" dirty="0">
                    <a:latin typeface="Tahoma" panose="020B0604030504040204" pitchFamily="34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9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INSTITUTE</a:t>
                </a:r>
                <a:endParaRPr lang="en-US" altLang="el-GR" sz="1000" b="1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1304" name="Text Box 24"/>
              <p:cNvSpPr txBox="1">
                <a:spLocks noChangeArrowheads="1"/>
              </p:cNvSpPr>
              <p:nvPr/>
            </p:nvSpPr>
            <p:spPr bwMode="auto">
              <a:xfrm>
                <a:off x="93663" y="3143250"/>
                <a:ext cx="906462" cy="68580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¡"/>
                  <a:defRPr sz="2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5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¡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l-GR" sz="1000"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9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PRIMARY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9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EDUCATION</a:t>
                </a:r>
                <a:endParaRPr lang="en-US" altLang="el-GR" sz="9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3579813" y="3143250"/>
                <a:ext cx="884237" cy="68580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¡"/>
                  <a:defRPr sz="2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5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¡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9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HIGHER AND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9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TERTIARY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9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EDUCATION</a:t>
                </a:r>
                <a:endParaRPr lang="en-US" altLang="el-GR" sz="9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1" name="Text Box 27"/>
              <p:cNvSpPr txBox="1">
                <a:spLocks noChangeArrowheads="1"/>
              </p:cNvSpPr>
              <p:nvPr/>
            </p:nvSpPr>
            <p:spPr bwMode="auto">
              <a:xfrm>
                <a:off x="2355850" y="3143250"/>
                <a:ext cx="992188" cy="68580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¡"/>
                  <a:defRPr sz="2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5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¡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9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TECHNICAL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9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AND VOCATIONAL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9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EDUCATION</a:t>
                </a:r>
                <a:endParaRPr lang="en-US" altLang="el-GR" sz="1000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1307" name="Text Box 25"/>
              <p:cNvSpPr txBox="1">
                <a:spLocks noChangeArrowheads="1"/>
              </p:cNvSpPr>
              <p:nvPr/>
            </p:nvSpPr>
            <p:spPr bwMode="auto">
              <a:xfrm>
                <a:off x="1247775" y="3143250"/>
                <a:ext cx="912813" cy="68580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¡"/>
                  <a:defRPr sz="2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5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¡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9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SECONDARY GENERAL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9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EDUCATION</a:t>
                </a:r>
                <a:endParaRPr lang="en-US" altLang="el-GR" sz="9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1308" name="Text Box 40"/>
              <p:cNvSpPr txBox="1">
                <a:spLocks noChangeArrowheads="1"/>
              </p:cNvSpPr>
              <p:nvPr/>
            </p:nvSpPr>
            <p:spPr bwMode="auto">
              <a:xfrm>
                <a:off x="7270750" y="3143250"/>
                <a:ext cx="830263" cy="68580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¡"/>
                  <a:defRPr sz="2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5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¡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l-GR" sz="700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 sz="9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CYPRUS</a:t>
                </a:r>
                <a:r>
                  <a:rPr lang="en-US" altLang="el-GR" sz="900" b="1">
                    <a:latin typeface="Tahoma" panose="020B0604030504040204" pitchFamily="34" charset="0"/>
                  </a:rPr>
                  <a:t> </a:t>
                </a:r>
                <a:r>
                  <a:rPr lang="en-US" altLang="el-GR" sz="9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RESEARCH CENTRE</a:t>
                </a:r>
                <a:endParaRPr lang="en-US" altLang="el-GR" sz="1000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1301" name="Text Box 38">
              <a:extLst>
                <a:ext uri="{FF2B5EF4-FFF2-40B4-BE49-F238E27FC236}">
                  <a16:creationId xmlns="" xmlns:a16="http://schemas.microsoft.com/office/drawing/2014/main" id="{5C56B120-41EC-4BE5-8249-B2CA728AB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3225" y="4495800"/>
              <a:ext cx="946137" cy="588963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l-GR" sz="850" b="1" dirty="0">
                  <a:solidFill>
                    <a:srgbClr val="000000"/>
                  </a:solidFill>
                  <a:latin typeface="Tahoma" panose="020B0604030504040204" pitchFamily="34" charset="0"/>
                </a:rPr>
                <a:t>COUNSELING AND CAREER EDUCATION SERVICE</a:t>
              </a:r>
            </a:p>
          </p:txBody>
        </p:sp>
        <p:sp>
          <p:nvSpPr>
            <p:cNvPr id="11296" name="Text Box 39">
              <a:extLst>
                <a:ext uri="{FF2B5EF4-FFF2-40B4-BE49-F238E27FC236}">
                  <a16:creationId xmlns="" xmlns:a16="http://schemas.microsoft.com/office/drawing/2014/main" id="{1E991631-56D0-4342-AFB6-753321829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4821" y="4581525"/>
              <a:ext cx="960423" cy="5715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l-GR" sz="850" b="1" dirty="0">
                  <a:solidFill>
                    <a:srgbClr val="000000"/>
                  </a:solidFill>
                  <a:latin typeface="Tahoma" panose="020B0604030504040204" pitchFamily="34" charset="0"/>
                </a:rPr>
                <a:t>CURRICULUM DEVELOP-MENT UNIT</a:t>
              </a:r>
            </a:p>
          </p:txBody>
        </p:sp>
        <p:sp>
          <p:nvSpPr>
            <p:cNvPr id="11305" name="Text Box 38">
              <a:extLst>
                <a:ext uri="{FF2B5EF4-FFF2-40B4-BE49-F238E27FC236}">
                  <a16:creationId xmlns="" xmlns:a16="http://schemas.microsoft.com/office/drawing/2014/main" id="{B9101FA3-8BB2-4A38-A170-058A23599D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5177" y="4495800"/>
              <a:ext cx="887399" cy="588963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l-GR" sz="850" b="1" dirty="0">
                  <a:solidFill>
                    <a:srgbClr val="000000"/>
                  </a:solidFill>
                  <a:latin typeface="Tahoma" panose="020B0604030504040204" pitchFamily="34" charset="0"/>
                </a:rPr>
                <a:t>STATE INSTITUTES OF FURTHER EDUCATION</a:t>
              </a:r>
            </a:p>
          </p:txBody>
        </p:sp>
        <p:sp>
          <p:nvSpPr>
            <p:cNvPr id="11306" name="Text Box 38">
              <a:extLst>
                <a:ext uri="{FF2B5EF4-FFF2-40B4-BE49-F238E27FC236}">
                  <a16:creationId xmlns="" xmlns:a16="http://schemas.microsoft.com/office/drawing/2014/main" id="{CAF0E7C1-8D5F-4334-9C8C-0633720B3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950" y="3933825"/>
              <a:ext cx="860413" cy="457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l-GR" sz="850" b="1" dirty="0">
                  <a:solidFill>
                    <a:srgbClr val="000000"/>
                  </a:solidFill>
                  <a:latin typeface="Tahoma" panose="020B0604030504040204" pitchFamily="34" charset="0"/>
                </a:rPr>
                <a:t>ADULT EDUCATION CENTRES</a:t>
              </a:r>
            </a:p>
          </p:txBody>
        </p:sp>
        <p:sp>
          <p:nvSpPr>
            <p:cNvPr id="11309" name="Text Box 38">
              <a:extLst>
                <a:ext uri="{FF2B5EF4-FFF2-40B4-BE49-F238E27FC236}">
                  <a16:creationId xmlns="" xmlns:a16="http://schemas.microsoft.com/office/drawing/2014/main" id="{E00A9E23-FE3B-41AD-91E2-3BEA6ECE3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2137" y="3919538"/>
              <a:ext cx="761989" cy="390525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l-GR" sz="850" b="1" dirty="0">
                  <a:solidFill>
                    <a:srgbClr val="000000"/>
                  </a:solidFill>
                  <a:latin typeface="Tahoma" panose="020B0604030504040204" pitchFamily="34" charset="0"/>
                </a:rPr>
                <a:t>CYPRUS LIBRARY</a:t>
              </a:r>
            </a:p>
          </p:txBody>
        </p:sp>
        <p:sp>
          <p:nvSpPr>
            <p:cNvPr id="65" name="Text Box 38">
              <a:extLst>
                <a:ext uri="{FF2B5EF4-FFF2-40B4-BE49-F238E27FC236}">
                  <a16:creationId xmlns="" xmlns:a16="http://schemas.microsoft.com/office/drawing/2014/main" id="{73304475-4E04-4F8B-995C-27A881514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4932" y="4573588"/>
              <a:ext cx="1050910" cy="581025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l-GR" sz="850" b="1" dirty="0">
                  <a:solidFill>
                    <a:srgbClr val="000000"/>
                  </a:solidFill>
                  <a:latin typeface="Tahoma" panose="020B0604030504040204" pitchFamily="34" charset="0"/>
                </a:rPr>
                <a:t>CENTRE FOR EDUCATIONAL RESEARCH AND EVALUATION</a:t>
              </a:r>
            </a:p>
          </p:txBody>
        </p:sp>
      </p:grpSp>
      <p:sp>
        <p:nvSpPr>
          <p:cNvPr id="11293" name="Line 52"/>
          <p:cNvSpPr>
            <a:spLocks noChangeShapeType="1"/>
          </p:cNvSpPr>
          <p:nvPr/>
        </p:nvSpPr>
        <p:spPr bwMode="auto">
          <a:xfrm>
            <a:off x="5591175" y="2781300"/>
            <a:ext cx="0" cy="342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5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animBg="1"/>
      <p:bldP spid="1402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894013" y="198438"/>
            <a:ext cx="7313612" cy="1143000"/>
          </a:xfrm>
        </p:spPr>
        <p:txBody>
          <a:bodyPr/>
          <a:lstStyle/>
          <a:p>
            <a:pPr algn="ctr" eaLnBrk="1" hangingPunct="1"/>
            <a:r>
              <a:rPr lang="en-US" altLang="el-GR" b="1" smtClean="0">
                <a:latin typeface="Tahoma" panose="020B0604030504040204" pitchFamily="34" charset="0"/>
              </a:rPr>
              <a:t>BUDGET 2012-2018</a:t>
            </a:r>
            <a:endParaRPr lang="el-GR" altLang="el-GR" b="1" smtClean="0">
              <a:latin typeface="Tahoma" panose="020B0604030504040204" pitchFamily="34" charset="0"/>
            </a:endParaRPr>
          </a:p>
        </p:txBody>
      </p:sp>
      <p:sp>
        <p:nvSpPr>
          <p:cNvPr id="10242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84D5F8-C8FC-415E-94F3-336C5ACC7F93}" type="slidenum">
              <a:rPr lang="en-US" altLang="el-G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l-GR" sz="1200"/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9B0B56DF-088B-42EB-8281-2F9F487A4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950225"/>
              </p:ext>
            </p:extLst>
          </p:nvPr>
        </p:nvGraphicFramePr>
        <p:xfrm>
          <a:off x="1831976" y="1193800"/>
          <a:ext cx="8224465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45" name="Picture 3" descr="C:\YIANNIS_S\0001-YPP\moeclogo-en-na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669" y="81832"/>
            <a:ext cx="18875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86549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>
          <a:xfrm>
            <a:off x="2894013" y="333375"/>
            <a:ext cx="7313612" cy="1150938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l-GR" b="1" dirty="0" smtClean="0">
                <a:solidFill>
                  <a:schemeClr val="hlink"/>
                </a:solidFill>
                <a:latin typeface="Tahoma" panose="020B0604030504040204" pitchFamily="34" charset="0"/>
              </a:rPr>
              <a:t/>
            </a:r>
            <a:br>
              <a:rPr lang="en-GB" altLang="el-GR" b="1" dirty="0" smtClean="0">
                <a:solidFill>
                  <a:schemeClr val="hlink"/>
                </a:solidFill>
                <a:latin typeface="Tahoma" panose="020B0604030504040204" pitchFamily="34" charset="0"/>
              </a:rPr>
            </a:br>
            <a:r>
              <a:rPr lang="en-GB" altLang="el-GR" b="1" dirty="0" smtClean="0">
                <a:solidFill>
                  <a:schemeClr val="hlink"/>
                </a:solidFill>
                <a:latin typeface="Tahoma" panose="020B0604030504040204" pitchFamily="34" charset="0"/>
              </a:rPr>
              <a:t/>
            </a:r>
            <a:br>
              <a:rPr lang="en-GB" altLang="el-GR" b="1" dirty="0" smtClean="0">
                <a:solidFill>
                  <a:schemeClr val="hlink"/>
                </a:solidFill>
                <a:latin typeface="Tahoma" panose="020B0604030504040204" pitchFamily="34" charset="0"/>
              </a:rPr>
            </a:br>
            <a:r>
              <a:rPr lang="en-GB" altLang="el-GR" b="1" dirty="0" smtClean="0">
                <a:solidFill>
                  <a:schemeClr val="hlink"/>
                </a:solidFill>
                <a:latin typeface="Tahoma" panose="020B0604030504040204" pitchFamily="34" charset="0"/>
              </a:rPr>
              <a:t/>
            </a:r>
            <a:br>
              <a:rPr lang="en-GB" altLang="el-GR" b="1" dirty="0" smtClean="0">
                <a:solidFill>
                  <a:schemeClr val="hlink"/>
                </a:solidFill>
                <a:latin typeface="Tahoma" panose="020B0604030504040204" pitchFamily="34" charset="0"/>
              </a:rPr>
            </a:br>
            <a:r>
              <a:rPr lang="en-GB" altLang="el-GR" b="1" dirty="0" smtClean="0">
                <a:solidFill>
                  <a:schemeClr val="hlink"/>
                </a:solidFill>
                <a:latin typeface="Tahoma" panose="020B0604030504040204" pitchFamily="34" charset="0"/>
              </a:rPr>
              <a:t/>
            </a:r>
            <a:br>
              <a:rPr lang="en-GB" altLang="el-GR" b="1" dirty="0" smtClean="0">
                <a:solidFill>
                  <a:schemeClr val="hlink"/>
                </a:solidFill>
                <a:latin typeface="Tahoma" panose="020B0604030504040204" pitchFamily="34" charset="0"/>
              </a:rPr>
            </a:br>
            <a:r>
              <a:rPr lang="en-GB" altLang="el-GR" b="1" dirty="0" smtClean="0">
                <a:solidFill>
                  <a:schemeClr val="hlink"/>
                </a:solidFill>
                <a:latin typeface="Tahoma" panose="020B0604030504040204" pitchFamily="34" charset="0"/>
              </a:rPr>
              <a:t/>
            </a:r>
            <a:br>
              <a:rPr lang="en-GB" altLang="el-GR" b="1" dirty="0" smtClean="0">
                <a:solidFill>
                  <a:schemeClr val="hlink"/>
                </a:solidFill>
                <a:latin typeface="Tahoma" panose="020B0604030504040204" pitchFamily="34" charset="0"/>
              </a:rPr>
            </a:br>
            <a:r>
              <a:rPr lang="en-GB" altLang="el-GR" b="1" dirty="0" smtClean="0">
                <a:solidFill>
                  <a:schemeClr val="hlink"/>
                </a:solidFill>
                <a:latin typeface="Tahoma" panose="020B0604030504040204" pitchFamily="34" charset="0"/>
              </a:rPr>
              <a:t/>
            </a:r>
            <a:br>
              <a:rPr lang="en-GB" altLang="el-GR" b="1" dirty="0" smtClean="0">
                <a:solidFill>
                  <a:schemeClr val="hlink"/>
                </a:solidFill>
                <a:latin typeface="Tahoma" panose="020B0604030504040204" pitchFamily="34" charset="0"/>
              </a:rPr>
            </a:br>
            <a:r>
              <a:rPr lang="en-US" alt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l-GR" sz="3400" b="1" dirty="0">
                <a:solidFill>
                  <a:srgbClr val="002060"/>
                </a:solidFill>
                <a:latin typeface="Tahoma" panose="020B0604030504040204" pitchFamily="34" charset="0"/>
              </a:rPr>
              <a:t>SOME NUMERICAL DATA</a:t>
            </a:r>
            <a:r>
              <a:rPr lang="en-GB" altLang="el-GR" sz="2000" b="1" dirty="0">
                <a:solidFill>
                  <a:srgbClr val="002060"/>
                </a:solidFill>
                <a:latin typeface="Tahoma" panose="020B0604030504040204" pitchFamily="34" charset="0"/>
              </a:rPr>
              <a:t/>
            </a:r>
            <a:br>
              <a:rPr lang="en-GB" altLang="el-GR" sz="2000" b="1" dirty="0">
                <a:solidFill>
                  <a:srgbClr val="002060"/>
                </a:solidFill>
                <a:latin typeface="Tahoma" panose="020B0604030504040204" pitchFamily="34" charset="0"/>
              </a:rPr>
            </a:br>
            <a:r>
              <a:rPr lang="en-GB" altLang="el-GR" sz="2000" b="1" dirty="0">
                <a:solidFill>
                  <a:srgbClr val="002060"/>
                </a:solidFill>
                <a:latin typeface="Tahoma" panose="020B0604030504040204" pitchFamily="34" charset="0"/>
              </a:rPr>
              <a:t>(n</a:t>
            </a:r>
            <a:r>
              <a:rPr lang="en-GB" altLang="el-GR" sz="2000" b="1" dirty="0">
                <a:solidFill>
                  <a:srgbClr val="00206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umber of pupils and teachers in school education </a:t>
            </a:r>
            <a:r>
              <a:rPr lang="en-GB" altLang="el-GR" sz="2000" b="1" dirty="0" smtClean="0">
                <a:solidFill>
                  <a:srgbClr val="00206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GB" altLang="el-GR" sz="2000" b="1" dirty="0" smtClean="0">
                <a:solidFill>
                  <a:srgbClr val="00206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GB" altLang="el-GR" sz="2000" b="1" dirty="0" smtClean="0">
                <a:solidFill>
                  <a:srgbClr val="00206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in </a:t>
            </a:r>
            <a:r>
              <a:rPr lang="en-GB" altLang="el-GR" sz="2000" b="1" dirty="0">
                <a:solidFill>
                  <a:srgbClr val="00206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2017-2018)</a:t>
            </a:r>
            <a:endParaRPr lang="el-GR" altLang="el-GR" dirty="0" smtClean="0">
              <a:solidFill>
                <a:srgbClr val="002060"/>
              </a:solidFill>
            </a:endParaRP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C1F814-6A91-44D8-8986-D346AFE52C6D}" type="slidenum">
              <a:rPr lang="en-US" altLang="el-G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l-GR" sz="1200"/>
          </a:p>
        </p:txBody>
      </p:sp>
      <p:graphicFrame>
        <p:nvGraphicFramePr>
          <p:cNvPr id="5" name="Group 31">
            <a:extLst>
              <a:ext uri="{FF2B5EF4-FFF2-40B4-BE49-F238E27FC236}">
                <a16:creationId xmlns="" xmlns:a16="http://schemas.microsoft.com/office/drawing/2014/main" id="{D3A6B9A7-4E92-4AC7-800A-8CA991E09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935467"/>
              </p:ext>
            </p:extLst>
          </p:nvPr>
        </p:nvGraphicFramePr>
        <p:xfrm>
          <a:off x="1071153" y="1628777"/>
          <a:ext cx="10141330" cy="4682213"/>
        </p:xfrm>
        <a:graphic>
          <a:graphicData uri="http://schemas.openxmlformats.org/drawingml/2006/table">
            <a:tbl>
              <a:tblPr/>
              <a:tblGrid>
                <a:gridCol w="35736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14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83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179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616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Type (public)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Number of schools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Number of pupils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Number of teachers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45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Kindergartens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271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12074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    772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63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Primary schools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332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51082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4257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85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Gymnasia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(lower secondary)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  64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37712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5979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8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Unified </a:t>
                      </a:r>
                      <a:r>
                        <a:rPr kumimoji="1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lycea</a:t>
                      </a:r>
                      <a:endParaRPr kumimoji="1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(upper secondary)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  45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78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Technical schools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  12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  4964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   543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78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724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105832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SimSun" pitchFamily="2" charset="-122"/>
                          <a:cs typeface="Times New Roman" pitchFamily="18" charset="0"/>
                        </a:rPr>
                        <a:t>11551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64718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1436</TotalTime>
  <Words>943</Words>
  <Application>Microsoft Office PowerPoint</Application>
  <PresentationFormat>Custom</PresentationFormat>
  <Paragraphs>231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Retrospect</vt:lpstr>
      <vt:lpstr>Cyprus Educational System: changing schools through teachers’ professional learning</vt:lpstr>
      <vt:lpstr>Basic issues to address:</vt:lpstr>
      <vt:lpstr>PowerPoint Presentation</vt:lpstr>
      <vt:lpstr>IMPORTANT DATES</vt:lpstr>
      <vt:lpstr>ORGANISATIONAL  STRUCTURE OF THE CES </vt:lpstr>
      <vt:lpstr>PowerPoint Presentation</vt:lpstr>
      <vt:lpstr>PowerPoint Presentation</vt:lpstr>
      <vt:lpstr>BUDGET 2012-2018</vt:lpstr>
      <vt:lpstr>       SOME NUMERICAL DATA (number of pupils and teachers in school education  in 2017-2018)</vt:lpstr>
      <vt:lpstr>COMPREHENSIVE    STRATEGIC PLAN </vt:lpstr>
      <vt:lpstr>PowerPoint Presentation</vt:lpstr>
      <vt:lpstr>Highlights of our educational system:</vt:lpstr>
      <vt:lpstr>PowerPoint Presentation</vt:lpstr>
      <vt:lpstr>Target: </vt:lpstr>
      <vt:lpstr>Cooperation between teachers is the way to change and improvement   (Hargreaves &amp; O’Connor, 2017)</vt:lpstr>
      <vt:lpstr>Teachers’ Professional Learning (TPL)</vt:lpstr>
      <vt:lpstr>PowerPoint Presentation</vt:lpstr>
      <vt:lpstr>PowerPoint Presentation</vt:lpstr>
      <vt:lpstr>PowerPoint Presentation</vt:lpstr>
      <vt:lpstr>“ROLES”</vt:lpstr>
      <vt:lpstr>Criteria for success (based on research)</vt:lpstr>
      <vt:lpstr>PowerPoint Presentation</vt:lpstr>
      <vt:lpstr>PowerPoint Presentation</vt:lpstr>
      <vt:lpstr>Findings from year 2017-18</vt:lpstr>
      <vt:lpstr>Thank you!      athmich@cyearn.pi.ac.cy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asus</cp:lastModifiedBy>
  <cp:revision>47</cp:revision>
  <cp:lastPrinted>2018-11-07T08:00:30Z</cp:lastPrinted>
  <dcterms:created xsi:type="dcterms:W3CDTF">2018-11-05T18:11:59Z</dcterms:created>
  <dcterms:modified xsi:type="dcterms:W3CDTF">2018-11-07T15:48:11Z</dcterms:modified>
</cp:coreProperties>
</file>