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460" r:id="rId3"/>
    <p:sldId id="459" r:id="rId4"/>
    <p:sldId id="458" r:id="rId5"/>
    <p:sldId id="475" r:id="rId6"/>
    <p:sldId id="491" r:id="rId7"/>
    <p:sldId id="492" r:id="rId8"/>
    <p:sldId id="462" r:id="rId9"/>
    <p:sldId id="461" r:id="rId10"/>
    <p:sldId id="493" r:id="rId11"/>
    <p:sldId id="494" r:id="rId12"/>
    <p:sldId id="274" r:id="rId13"/>
    <p:sldId id="456" r:id="rId14"/>
    <p:sldId id="457" r:id="rId15"/>
    <p:sldId id="404" r:id="rId16"/>
    <p:sldId id="471" r:id="rId17"/>
    <p:sldId id="472" r:id="rId18"/>
    <p:sldId id="473" r:id="rId19"/>
    <p:sldId id="474" r:id="rId20"/>
    <p:sldId id="455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6C7"/>
    <a:srgbClr val="FF2060"/>
    <a:srgbClr val="20376A"/>
    <a:srgbClr val="002060"/>
    <a:srgbClr val="331EB2"/>
    <a:srgbClr val="01B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7814" autoAdjust="0"/>
  </p:normalViewPr>
  <p:slideViewPr>
    <p:cSldViewPr>
      <p:cViewPr>
        <p:scale>
          <a:sx n="95" d="100"/>
          <a:sy n="95" d="100"/>
        </p:scale>
        <p:origin x="-210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4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E1BE7-F90D-4ED2-9596-F4B3E3C3EE34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78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4" y="942978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75B03-A0FF-4EC4-81BD-BAA4691C04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32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4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FA4B2-6F26-4105-8AFC-37E9ED71A06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16586"/>
            <a:ext cx="5436909" cy="4467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978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4" y="942978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035BE-9121-418A-8AD8-15B5A0C3EC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71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056D48-D954-42CD-9DFF-FEDDB0F4456A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788975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035BE-9121-418A-8AD8-15B5A0C3EC7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38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035BE-9121-418A-8AD8-15B5A0C3EC7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680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035BE-9121-418A-8AD8-15B5A0C3EC7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horizontal priorities are the following: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E4CA6-4DE7-4287-A32E-BCD28CED1FB3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14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E4CA6-4DE7-4287-A32E-BCD28CED1FB3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14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school education priorities</a:t>
            </a:r>
            <a:r>
              <a:rPr lang="en-US" baseline="0" dirty="0" smtClean="0"/>
              <a:t> </a:t>
            </a:r>
            <a:r>
              <a:rPr lang="en-US" dirty="0" err="1" smtClean="0"/>
              <a:t>priorities</a:t>
            </a:r>
            <a:r>
              <a:rPr lang="en-US" dirty="0" smtClean="0"/>
              <a:t> are the following: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E4CA6-4DE7-4287-A32E-BCD28CED1FB3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14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40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u="sng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 u="sng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 u="sng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 u="sng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 u="sng">
                <a:solidFill>
                  <a:srgbClr val="000066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rgbClr val="000066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rgbClr val="000066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rgbClr val="000066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75B92CA4-33EB-4369-A585-ABF5E5BAAA38}" type="slidenum">
              <a:rPr lang="en-US" altLang="en-US" sz="1200" u="none" smtClean="0">
                <a:solidFill>
                  <a:schemeClr val="tx1"/>
                </a:solidFill>
                <a:cs typeface="Arial" charset="0"/>
              </a:rPr>
              <a:pPr eaLnBrk="1" hangingPunct="1"/>
              <a:t>20</a:t>
            </a:fld>
            <a:endParaRPr lang="en-US" altLang="en-US" sz="1200" u="none" smtClean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B7B-DF59-4FE9-B761-8741D943DA6D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7C96-970E-4DE5-9008-8A04A26FE5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73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114898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114898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1148989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1148989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114898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B7B-DF59-4FE9-B761-8741D943DA6D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7C96-970E-4DE5-9008-8A04A26FE5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3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B7B-DF59-4FE9-B761-8741D943DA6D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7C96-970E-4DE5-9008-8A04A26FE5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5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B7B-DF59-4FE9-B761-8741D943DA6D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7C96-970E-4DE5-9008-8A04A26FE5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12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B7B-DF59-4FE9-B761-8741D943DA6D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7C96-970E-4DE5-9008-8A04A26FE5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19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B7B-DF59-4FE9-B761-8741D943DA6D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7C96-970E-4DE5-9008-8A04A26FE5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37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B7B-DF59-4FE9-B761-8741D943DA6D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7C96-970E-4DE5-9008-8A04A26FE5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39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B7B-DF59-4FE9-B761-8741D943DA6D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7C96-970E-4DE5-9008-8A04A26FE5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6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3B7B-DF59-4FE9-B761-8741D943DA6D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67C96-970E-4DE5-9008-8A04A26FE5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44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C3B7B-DF59-4FE9-B761-8741D943DA6D}" type="datetimeFigureOut">
              <a:rPr lang="en-GB" smtClean="0"/>
              <a:pPr/>
              <a:t>02/11/2018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2889" y="63076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67C96-970E-4DE5-9008-8A04A26FE5B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4298"/>
            <a:ext cx="9144000" cy="34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\\nicfilesrv\LLP_Users\Shared Documnets\LOGOs\IDEP\idep.jp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689" y="4807938"/>
            <a:ext cx="1536376" cy="131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45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  <p:sldLayoutId id="2147483675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499992" y="260648"/>
            <a:ext cx="45365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 u="sng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2000" u="sng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2000" u="sng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2000" u="sng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2000" u="sng">
                <a:solidFill>
                  <a:srgbClr val="000066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rgbClr val="000066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rgbClr val="000066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rgbClr val="000066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rgbClr val="000066"/>
                </a:solidFill>
                <a:latin typeface="Arial" charset="0"/>
              </a:defRPr>
            </a:lvl9pPr>
          </a:lstStyle>
          <a:p>
            <a:endParaRPr lang="el-GR" altLang="en-US" sz="2800" u="none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/>
            <a:r>
              <a:rPr lang="el-GR" altLang="en-US" sz="28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 marL="0" indent="0" algn="l">
              <a:buFontTx/>
              <a:buNone/>
            </a:pPr>
            <a:endParaRPr lang="el-G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026" name="Picture 2" descr="http://www.erasmusplus.cy/imagefiles/er_main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20888"/>
            <a:ext cx="19621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5" descr="Image result for Pictures for Erasmus+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0051">
            <a:off x="77104" y="1164529"/>
            <a:ext cx="4260736" cy="1803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92080" y="18026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el-G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5862" y="306896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5250" indent="-95250" algn="r">
              <a:tabLst>
                <a:tab pos="1071563" algn="l"/>
              </a:tabLst>
            </a:pPr>
            <a:r>
              <a:rPr lang="el-G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</a:t>
            </a:r>
            <a:endParaRPr lang="el-GR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5657" y="1868631"/>
            <a:ext cx="62646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TCA-KA2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dirty="0" smtClean="0"/>
              <a:t>  Quality </a:t>
            </a:r>
            <a:r>
              <a:rPr lang="en-US" sz="3600" b="1" dirty="0"/>
              <a:t>Applications </a:t>
            </a:r>
            <a:r>
              <a:rPr lang="en-US" sz="3600" b="1" dirty="0" smtClean="0"/>
              <a:t>in School Exchange </a:t>
            </a:r>
            <a:r>
              <a:rPr lang="en-US" sz="3600" b="1" dirty="0"/>
              <a:t>P</a:t>
            </a:r>
            <a:r>
              <a:rPr lang="en-US" sz="3600" b="1" dirty="0" smtClean="0"/>
              <a:t>artnerships</a:t>
            </a:r>
            <a:endParaRPr lang="en-US" sz="3600" b="1" dirty="0"/>
          </a:p>
        </p:txBody>
      </p:sp>
      <p:sp>
        <p:nvSpPr>
          <p:cNvPr id="10" name="Rectangle 9"/>
          <p:cNvSpPr/>
          <p:nvPr/>
        </p:nvSpPr>
        <p:spPr>
          <a:xfrm>
            <a:off x="155575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9th November  2018</a:t>
            </a:r>
            <a:br>
              <a:rPr lang="en-US" dirty="0" smtClean="0"/>
            </a:br>
            <a:r>
              <a:rPr lang="en-US" dirty="0" err="1" smtClean="0"/>
              <a:t>Larnaca</a:t>
            </a:r>
            <a:r>
              <a:rPr lang="en-US" dirty="0" smtClean="0"/>
              <a:t>-Cyprus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0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Before writing the proposal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Selection of priorities that are most relevant to your school/proposal (at least one horizontal or at least one field specific priority)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Make sure that the ages of pupils of the participating schools are the same/similar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Formulate the project team in your school. It is recommended to include staff of different specializations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Clearly define the objectives and the expected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Before writing the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It is recommended to involve pupils in the local and transnational activities and if possible pupils with special </a:t>
            </a:r>
            <a:r>
              <a:rPr lang="en-US" sz="2400" dirty="0" smtClean="0"/>
              <a:t>needs</a:t>
            </a:r>
          </a:p>
          <a:p>
            <a:endParaRPr lang="en-US" sz="2400" dirty="0" smtClean="0"/>
          </a:p>
          <a:p>
            <a:r>
              <a:rPr lang="en-US" sz="2400" dirty="0" smtClean="0"/>
              <a:t>Combining mobility with virtual cooperation through </a:t>
            </a:r>
            <a:r>
              <a:rPr lang="en-US" sz="2400" dirty="0" err="1" smtClean="0"/>
              <a:t>eTwinning</a:t>
            </a:r>
            <a:r>
              <a:rPr lang="en-US" sz="2400" dirty="0" smtClean="0"/>
              <a:t> is strongly encouraged </a:t>
            </a:r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balanced distribution of tasks between </a:t>
            </a:r>
            <a:r>
              <a:rPr lang="en-US" sz="2400" dirty="0" smtClean="0"/>
              <a:t>partners</a:t>
            </a:r>
          </a:p>
          <a:p>
            <a:endParaRPr lang="en-US" sz="2400" dirty="0"/>
          </a:p>
          <a:p>
            <a:r>
              <a:rPr lang="en-US" sz="2400" dirty="0" smtClean="0"/>
              <a:t>It is recommended to integrate your project into the school curriculum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08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/>
              <a:t>Horizontal and </a:t>
            </a:r>
            <a:r>
              <a:rPr lang="en-GB" sz="4000" dirty="0" smtClean="0"/>
              <a:t>school education priorities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Horizontal priorities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chemeClr val="tx1"/>
                </a:solidFill>
              </a:rPr>
              <a:t>Supporting </a:t>
            </a:r>
            <a:r>
              <a:rPr lang="en-US" sz="2600" dirty="0">
                <a:solidFill>
                  <a:schemeClr val="tx1"/>
                </a:solidFill>
              </a:rPr>
              <a:t>individuals in acquiring and developing basic skills and key </a:t>
            </a:r>
            <a:r>
              <a:rPr lang="en-US" sz="2600" dirty="0" smtClean="0">
                <a:solidFill>
                  <a:schemeClr val="tx1"/>
                </a:solidFill>
              </a:rPr>
              <a:t>competences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chemeClr val="tx1"/>
                </a:solidFill>
              </a:rPr>
              <a:t>Social inclusion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Open </a:t>
            </a:r>
            <a:r>
              <a:rPr lang="en-US" sz="2600" dirty="0" smtClean="0">
                <a:solidFill>
                  <a:schemeClr val="tx1"/>
                </a:solidFill>
              </a:rPr>
              <a:t>education and </a:t>
            </a:r>
            <a:r>
              <a:rPr lang="en-US" sz="2600" dirty="0">
                <a:solidFill>
                  <a:schemeClr val="tx1"/>
                </a:solidFill>
              </a:rPr>
              <a:t>innovative </a:t>
            </a:r>
            <a:r>
              <a:rPr lang="en-US" sz="2600" dirty="0" smtClean="0">
                <a:solidFill>
                  <a:schemeClr val="tx1"/>
                </a:solidFill>
              </a:rPr>
              <a:t>practices </a:t>
            </a:r>
            <a:r>
              <a:rPr lang="en-US" sz="2600" dirty="0">
                <a:solidFill>
                  <a:schemeClr val="tx1"/>
                </a:solidFill>
              </a:rPr>
              <a:t>in a digital </a:t>
            </a:r>
            <a:r>
              <a:rPr lang="en-US" sz="2600" dirty="0" smtClean="0">
                <a:solidFill>
                  <a:schemeClr val="tx1"/>
                </a:solidFill>
              </a:rPr>
              <a:t>era</a:t>
            </a:r>
          </a:p>
        </p:txBody>
      </p:sp>
    </p:spTree>
    <p:extLst>
      <p:ext uri="{BB962C8B-B14F-4D97-AF65-F5344CB8AC3E}">
        <p14:creationId xmlns:p14="http://schemas.microsoft.com/office/powerpoint/2010/main" val="30645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Horizontal and </a:t>
            </a:r>
            <a:r>
              <a:rPr lang="en-GB" sz="4000" dirty="0" smtClean="0"/>
              <a:t>school education priorities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Horizontal priorities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Supporting </a:t>
            </a:r>
            <a:r>
              <a:rPr lang="en-US" sz="2400" dirty="0">
                <a:solidFill>
                  <a:schemeClr val="tx1"/>
                </a:solidFill>
              </a:rPr>
              <a:t>educators: priority will be given to actions that strengthen the recruitment, selection and professional development of educators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Transparency </a:t>
            </a:r>
            <a:r>
              <a:rPr lang="en-US" sz="2400" dirty="0">
                <a:solidFill>
                  <a:schemeClr val="tx1"/>
                </a:solidFill>
              </a:rPr>
              <a:t>and recognition of skills and </a:t>
            </a:r>
            <a:r>
              <a:rPr lang="en-US" sz="2400" dirty="0" smtClean="0">
                <a:solidFill>
                  <a:schemeClr val="tx1"/>
                </a:solidFill>
              </a:rPr>
              <a:t>qualifications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Sustainable </a:t>
            </a:r>
            <a:r>
              <a:rPr lang="en-US" sz="2400" dirty="0">
                <a:solidFill>
                  <a:schemeClr val="tx1"/>
                </a:solidFill>
              </a:rPr>
              <a:t>investment, quality and efficiency of education, training and youth </a:t>
            </a:r>
            <a:r>
              <a:rPr lang="en-US" sz="2400" dirty="0" smtClean="0">
                <a:solidFill>
                  <a:schemeClr val="tx1"/>
                </a:solidFill>
              </a:rPr>
              <a:t>systems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Social </a:t>
            </a:r>
            <a:r>
              <a:rPr lang="en-US" sz="2400" dirty="0">
                <a:solidFill>
                  <a:schemeClr val="tx1"/>
                </a:solidFill>
              </a:rPr>
              <a:t>and educational value of European cultural heritage, its contribution to job creation, economic growth and social cohesion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Horizontal and </a:t>
            </a:r>
            <a:r>
              <a:rPr lang="en-GB" sz="4000" dirty="0" smtClean="0"/>
              <a:t>school education priorities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S</a:t>
            </a:r>
            <a:r>
              <a:rPr lang="en-US" sz="2600" b="1" dirty="0" smtClean="0">
                <a:solidFill>
                  <a:schemeClr val="tx1"/>
                </a:solidFill>
              </a:rPr>
              <a:t>chool </a:t>
            </a:r>
            <a:r>
              <a:rPr lang="en-US" sz="2600" b="1" dirty="0">
                <a:solidFill>
                  <a:schemeClr val="tx1"/>
                </a:solidFill>
              </a:rPr>
              <a:t>education </a:t>
            </a:r>
            <a:r>
              <a:rPr lang="en-US" sz="2600" b="1" dirty="0" smtClean="0">
                <a:solidFill>
                  <a:schemeClr val="tx1"/>
                </a:solidFill>
              </a:rPr>
              <a:t>priorities</a:t>
            </a:r>
          </a:p>
          <a:p>
            <a:pPr marL="0" indent="0" algn="ctr">
              <a:buNone/>
            </a:pPr>
            <a:endParaRPr lang="en-US" sz="2600" b="1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Strengthening the </a:t>
            </a:r>
            <a:r>
              <a:rPr lang="en-US" sz="2400" dirty="0">
                <a:solidFill>
                  <a:schemeClr val="tx1"/>
                </a:solidFill>
              </a:rPr>
              <a:t>profile(s) of the teaching </a:t>
            </a:r>
            <a:r>
              <a:rPr lang="en-US" sz="2400" dirty="0" smtClean="0">
                <a:solidFill>
                  <a:schemeClr val="tx1"/>
                </a:solidFill>
              </a:rPr>
              <a:t>professions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Promoting </a:t>
            </a:r>
            <a:r>
              <a:rPr lang="en-US" sz="2400" dirty="0">
                <a:solidFill>
                  <a:schemeClr val="tx1"/>
                </a:solidFill>
              </a:rPr>
              <a:t>a comprehensive approach to language teaching and learning, building on the increasing linguistic diversity in </a:t>
            </a:r>
            <a:r>
              <a:rPr lang="en-US" sz="2400" dirty="0" smtClean="0">
                <a:solidFill>
                  <a:schemeClr val="tx1"/>
                </a:solidFill>
              </a:rPr>
              <a:t>schools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Tackling </a:t>
            </a:r>
            <a:r>
              <a:rPr lang="en-US" sz="2400" dirty="0">
                <a:solidFill>
                  <a:schemeClr val="tx1"/>
                </a:solidFill>
              </a:rPr>
              <a:t>early school leaving and </a:t>
            </a:r>
            <a:r>
              <a:rPr lang="en-US" sz="2400" dirty="0" smtClean="0">
                <a:solidFill>
                  <a:schemeClr val="tx1"/>
                </a:solidFill>
              </a:rPr>
              <a:t>disadvantage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Increasing </a:t>
            </a:r>
            <a:r>
              <a:rPr lang="en-US" sz="2400" dirty="0">
                <a:solidFill>
                  <a:schemeClr val="tx1"/>
                </a:solidFill>
              </a:rPr>
              <a:t>access to affordable and high quality early childhood education and </a:t>
            </a:r>
            <a:r>
              <a:rPr lang="en-US" sz="2400" dirty="0" smtClean="0">
                <a:solidFill>
                  <a:schemeClr val="tx1"/>
                </a:solidFill>
              </a:rPr>
              <a:t>care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Building </a:t>
            </a:r>
            <a:r>
              <a:rPr lang="en-US" sz="2400" dirty="0">
                <a:solidFill>
                  <a:schemeClr val="tx1"/>
                </a:solidFill>
              </a:rPr>
              <a:t>capacity for </a:t>
            </a:r>
            <a:r>
              <a:rPr lang="en-US" sz="2400" dirty="0" err="1">
                <a:solidFill>
                  <a:schemeClr val="tx1"/>
                </a:solidFill>
              </a:rPr>
              <a:t>organisation</a:t>
            </a:r>
            <a:r>
              <a:rPr lang="en-US" sz="2400" dirty="0">
                <a:solidFill>
                  <a:schemeClr val="tx1"/>
                </a:solidFill>
              </a:rPr>
              <a:t> and recognition of learning periods abroad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Award </a:t>
            </a:r>
            <a:r>
              <a:rPr lang="en-GB" sz="4000" dirty="0" smtClean="0"/>
              <a:t>Criteria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07901"/>
            <a:ext cx="7139136" cy="4929411"/>
          </a:xfrm>
        </p:spPr>
        <p:txBody>
          <a:bodyPr>
            <a:normAutofit lnSpcReduction="10000"/>
          </a:bodyPr>
          <a:lstStyle/>
          <a:p>
            <a:pPr marL="457200" indent="-457200" fontAlgn="t"/>
            <a:r>
              <a:rPr lang="en-GB" sz="2400" b="1" dirty="0" smtClean="0"/>
              <a:t>Relevance </a:t>
            </a:r>
            <a:r>
              <a:rPr lang="en-GB" sz="2400" b="1" dirty="0"/>
              <a:t>of the project</a:t>
            </a:r>
            <a:endParaRPr lang="en-US" sz="2400" b="1" dirty="0"/>
          </a:p>
          <a:p>
            <a:pPr marL="0" indent="0">
              <a:buNone/>
            </a:pPr>
            <a:r>
              <a:rPr lang="en-GB" sz="2400" dirty="0" smtClean="0"/>
              <a:t>(maximum </a:t>
            </a:r>
            <a:r>
              <a:rPr lang="en-GB" sz="2400" dirty="0"/>
              <a:t>30 </a:t>
            </a:r>
            <a:r>
              <a:rPr lang="en-GB" sz="2400" dirty="0" smtClean="0"/>
              <a:t>points)</a:t>
            </a:r>
            <a:endParaRPr lang="en-US" sz="2400" dirty="0" smtClean="0"/>
          </a:p>
          <a:p>
            <a:pPr fontAlgn="t"/>
            <a:r>
              <a:rPr lang="en-GB" sz="2400" b="1" dirty="0" smtClean="0"/>
              <a:t>Quality </a:t>
            </a:r>
            <a:r>
              <a:rPr lang="en-GB" sz="2400" b="1" dirty="0"/>
              <a:t>of the project </a:t>
            </a:r>
            <a:r>
              <a:rPr lang="en-GB" sz="2400" b="1" u="sng" dirty="0"/>
              <a:t>design</a:t>
            </a:r>
            <a:r>
              <a:rPr lang="en-GB" sz="2400" b="1" dirty="0"/>
              <a:t> and </a:t>
            </a:r>
            <a:r>
              <a:rPr lang="en-GB" sz="2400" b="1" u="sng" dirty="0"/>
              <a:t>implementation</a:t>
            </a:r>
            <a:endParaRPr lang="en-US" sz="2400" b="1" dirty="0"/>
          </a:p>
          <a:p>
            <a:pPr marL="0" indent="0">
              <a:buNone/>
            </a:pPr>
            <a:r>
              <a:rPr lang="en-GB" sz="2400" dirty="0" smtClean="0"/>
              <a:t>(maximum </a:t>
            </a:r>
            <a:r>
              <a:rPr lang="en-GB" sz="2400" dirty="0"/>
              <a:t>20 </a:t>
            </a:r>
            <a:r>
              <a:rPr lang="en-GB" sz="2400" dirty="0" smtClean="0"/>
              <a:t>points)</a:t>
            </a:r>
            <a:endParaRPr lang="en-US" sz="2400" dirty="0"/>
          </a:p>
          <a:p>
            <a:pPr fontAlgn="t"/>
            <a:r>
              <a:rPr lang="en-GB" sz="2400" b="1" dirty="0"/>
              <a:t>Quality of the </a:t>
            </a:r>
            <a:r>
              <a:rPr lang="en-GB" sz="2400" b="1" u="sng" dirty="0"/>
              <a:t>project team </a:t>
            </a:r>
            <a:r>
              <a:rPr lang="en-GB" sz="2400" b="1" dirty="0"/>
              <a:t>and the </a:t>
            </a:r>
            <a:r>
              <a:rPr lang="en-GB" sz="2400" b="1" u="sng" dirty="0"/>
              <a:t>cooperation </a:t>
            </a:r>
            <a:r>
              <a:rPr lang="en-GB" sz="2400" b="1" dirty="0"/>
              <a:t>arrangements</a:t>
            </a:r>
            <a:endParaRPr lang="en-US" sz="2400" b="1" dirty="0"/>
          </a:p>
          <a:p>
            <a:pPr marL="0" indent="0">
              <a:buNone/>
            </a:pPr>
            <a:r>
              <a:rPr lang="en-GB" sz="2400" dirty="0" smtClean="0"/>
              <a:t>(maximum </a:t>
            </a:r>
            <a:r>
              <a:rPr lang="en-GB" sz="2400" dirty="0"/>
              <a:t>20 </a:t>
            </a:r>
            <a:r>
              <a:rPr lang="en-GB" sz="2400" dirty="0" smtClean="0"/>
              <a:t>points)</a:t>
            </a:r>
            <a:endParaRPr lang="en-US" sz="2400" dirty="0"/>
          </a:p>
          <a:p>
            <a:pPr fontAlgn="t"/>
            <a:r>
              <a:rPr lang="en-GB" sz="2400" b="1" u="sng" dirty="0"/>
              <a:t>Impact</a:t>
            </a:r>
            <a:r>
              <a:rPr lang="en-GB" sz="2400" b="1" dirty="0"/>
              <a:t> and </a:t>
            </a:r>
            <a:r>
              <a:rPr lang="en-GB" sz="2400" b="1" u="sng" dirty="0"/>
              <a:t>Dissemination</a:t>
            </a:r>
            <a:endParaRPr lang="en-US" sz="2400" b="1" dirty="0"/>
          </a:p>
          <a:p>
            <a:pPr marL="0" indent="0">
              <a:buNone/>
            </a:pPr>
            <a:r>
              <a:rPr lang="en-GB" sz="2400" dirty="0" smtClean="0"/>
              <a:t>(maximum </a:t>
            </a:r>
            <a:r>
              <a:rPr lang="en-GB" sz="2400" dirty="0"/>
              <a:t>30 </a:t>
            </a:r>
            <a:r>
              <a:rPr lang="en-GB" sz="2400" dirty="0" smtClean="0"/>
              <a:t>points)</a:t>
            </a: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 order for a proposal to be funded, the proposal must receive at least half of the points in each award criterion and 60 points in total.</a:t>
            </a:r>
            <a:endParaRPr lang="en-US" altLang="en-US" sz="2000" dirty="0" smtClean="0"/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2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l-GR" sz="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4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2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/>
              <a:t>Award </a:t>
            </a:r>
            <a:r>
              <a:rPr lang="en-GB" sz="4000" dirty="0" smtClean="0"/>
              <a:t>Criteria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l-GR" sz="2400" dirty="0" smtClean="0">
              <a:solidFill>
                <a:schemeClr val="tx1"/>
              </a:solidFill>
            </a:endParaRPr>
          </a:p>
          <a:p>
            <a:pPr marL="0" indent="0" fontAlgn="t">
              <a:buNone/>
            </a:pPr>
            <a:r>
              <a:rPr lang="en-GB" sz="2800" b="1" dirty="0" smtClean="0"/>
              <a:t>Relevance </a:t>
            </a:r>
            <a:r>
              <a:rPr lang="en-GB" sz="2800" b="1" dirty="0"/>
              <a:t>of the </a:t>
            </a:r>
            <a:r>
              <a:rPr lang="en-GB" sz="2800" b="1" dirty="0" smtClean="0"/>
              <a:t>project</a:t>
            </a:r>
          </a:p>
          <a:p>
            <a:pPr marL="0" indent="0" fontAlgn="t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Key words </a:t>
            </a:r>
            <a:r>
              <a:rPr lang="en-US" sz="2600" b="1" dirty="0">
                <a:solidFill>
                  <a:schemeClr val="tx1"/>
                </a:solidFill>
              </a:rPr>
              <a:t>for this </a:t>
            </a:r>
            <a:r>
              <a:rPr lang="en-US" sz="2600" b="1" dirty="0" smtClean="0">
                <a:solidFill>
                  <a:schemeClr val="tx1"/>
                </a:solidFill>
              </a:rPr>
              <a:t>award </a:t>
            </a:r>
            <a:r>
              <a:rPr lang="en-US" sz="2600" b="1" dirty="0" err="1" smtClean="0">
                <a:solidFill>
                  <a:schemeClr val="tx1"/>
                </a:solidFill>
              </a:rPr>
              <a:t>criteri</a:t>
            </a:r>
            <a:r>
              <a:rPr lang="el-GR" sz="2600" b="1" dirty="0" smtClean="0">
                <a:solidFill>
                  <a:schemeClr val="tx1"/>
                </a:solidFill>
              </a:rPr>
              <a:t>ο</a:t>
            </a:r>
            <a:r>
              <a:rPr lang="en-US" sz="2600" b="1" dirty="0" smtClean="0">
                <a:solidFill>
                  <a:schemeClr val="tx1"/>
                </a:solidFill>
              </a:rPr>
              <a:t>n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Purpose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Consistency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Innovation/complementary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European added value</a:t>
            </a:r>
          </a:p>
          <a:p>
            <a:pPr marL="0" indent="0">
              <a:buNone/>
            </a:pPr>
            <a:endParaRPr lang="el-GR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2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l-GR" sz="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4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Award </a:t>
            </a:r>
            <a:r>
              <a:rPr lang="en-GB" sz="4000" dirty="0" smtClean="0"/>
              <a:t>Criteria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fontAlgn="t">
              <a:buNone/>
            </a:pPr>
            <a:r>
              <a:rPr lang="en-US" sz="2800" b="1" dirty="0" smtClean="0"/>
              <a:t>Quality </a:t>
            </a:r>
            <a:r>
              <a:rPr lang="en-US" sz="2800" b="1" dirty="0"/>
              <a:t>of the project design and </a:t>
            </a:r>
            <a:r>
              <a:rPr lang="en-US" sz="2800" b="1" dirty="0" smtClean="0"/>
              <a:t>implementation</a:t>
            </a:r>
          </a:p>
          <a:p>
            <a:pPr marL="0" indent="0" fontAlgn="t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Key words </a:t>
            </a:r>
            <a:r>
              <a:rPr lang="en-US" sz="2600" b="1" dirty="0">
                <a:solidFill>
                  <a:schemeClr val="tx1"/>
                </a:solidFill>
              </a:rPr>
              <a:t>for this </a:t>
            </a:r>
            <a:r>
              <a:rPr lang="en-US" sz="2600" b="1" dirty="0" smtClean="0">
                <a:solidFill>
                  <a:schemeClr val="tx1"/>
                </a:solidFill>
              </a:rPr>
              <a:t>award criterion</a:t>
            </a:r>
          </a:p>
          <a:p>
            <a:pPr marL="0" indent="0">
              <a:buNone/>
            </a:pPr>
            <a:endParaRPr lang="en-US" sz="900" b="1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Coherence: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Structure</a:t>
            </a:r>
          </a:p>
          <a:p>
            <a:r>
              <a:rPr lang="en-US" sz="2400" dirty="0">
                <a:solidFill>
                  <a:schemeClr val="tx1"/>
                </a:solidFill>
              </a:rPr>
              <a:t>Quality and financial </a:t>
            </a:r>
            <a:r>
              <a:rPr lang="en-US" sz="2400" dirty="0" smtClean="0">
                <a:solidFill>
                  <a:schemeClr val="tx1"/>
                </a:solidFill>
              </a:rPr>
              <a:t>control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use </a:t>
            </a:r>
            <a:r>
              <a:rPr lang="en-US" sz="2400" dirty="0">
                <a:solidFill>
                  <a:schemeClr val="tx1"/>
                </a:solidFill>
              </a:rPr>
              <a:t>of Erasmus+ </a:t>
            </a:r>
            <a:r>
              <a:rPr lang="en-US" sz="2400" dirty="0" smtClean="0">
                <a:solidFill>
                  <a:schemeClr val="tx1"/>
                </a:solidFill>
              </a:rPr>
              <a:t>online </a:t>
            </a:r>
            <a:r>
              <a:rPr lang="en-US" sz="2400" dirty="0">
                <a:solidFill>
                  <a:schemeClr val="tx1"/>
                </a:solidFill>
              </a:rPr>
              <a:t>platforms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training, teaching or learning </a:t>
            </a:r>
            <a:r>
              <a:rPr lang="en-US" sz="2400" dirty="0" smtClean="0">
                <a:solidFill>
                  <a:schemeClr val="tx1"/>
                </a:solidFill>
              </a:rPr>
              <a:t>activities</a:t>
            </a:r>
            <a:endParaRPr lang="el-G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2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l-GR" sz="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4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Award </a:t>
            </a:r>
            <a:r>
              <a:rPr lang="en-GB" sz="4000" dirty="0" smtClean="0"/>
              <a:t>Criteria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9909"/>
            <a:ext cx="8229600" cy="4929411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sz="2800" b="1" dirty="0" smtClean="0"/>
              <a:t>Quality </a:t>
            </a:r>
            <a:r>
              <a:rPr lang="en-US" sz="2800" b="1" dirty="0"/>
              <a:t>of the project team and the cooperation arrangements</a:t>
            </a:r>
          </a:p>
          <a:p>
            <a:pPr marL="0" indent="0" fontAlgn="t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Key words </a:t>
            </a:r>
            <a:r>
              <a:rPr lang="en-US" sz="2400" b="1" dirty="0">
                <a:solidFill>
                  <a:schemeClr val="tx1"/>
                </a:solidFill>
              </a:rPr>
              <a:t>for this </a:t>
            </a:r>
            <a:r>
              <a:rPr lang="en-US" sz="2400" b="1" dirty="0" smtClean="0">
                <a:solidFill>
                  <a:schemeClr val="tx1"/>
                </a:solidFill>
              </a:rPr>
              <a:t>award criterion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Configuration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Commitment</a:t>
            </a:r>
          </a:p>
          <a:p>
            <a:r>
              <a:rPr lang="en-US" sz="2200" dirty="0">
                <a:solidFill>
                  <a:schemeClr val="tx1"/>
                </a:solidFill>
              </a:rPr>
              <a:t>coordination and </a:t>
            </a:r>
            <a:r>
              <a:rPr lang="en-US" sz="2200" dirty="0" smtClean="0">
                <a:solidFill>
                  <a:schemeClr val="tx1"/>
                </a:solidFill>
              </a:rPr>
              <a:t>communication </a:t>
            </a:r>
          </a:p>
          <a:p>
            <a:r>
              <a:rPr lang="en-US" sz="2200" dirty="0">
                <a:solidFill>
                  <a:schemeClr val="tx1"/>
                </a:solidFill>
              </a:rPr>
              <a:t>newcomers to the Action</a:t>
            </a:r>
          </a:p>
          <a:p>
            <a:pPr marL="0" indent="0">
              <a:buNone/>
            </a:pPr>
            <a:endParaRPr lang="el-GR" sz="2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l-GR" sz="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4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Award </a:t>
            </a:r>
            <a:r>
              <a:rPr lang="en-GB" sz="4000" dirty="0" smtClean="0"/>
              <a:t>Criteria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07901"/>
            <a:ext cx="8229600" cy="4929411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sz="2800" b="1" dirty="0" smtClean="0"/>
              <a:t>Impact </a:t>
            </a:r>
            <a:r>
              <a:rPr lang="en-US" sz="2800" b="1" dirty="0"/>
              <a:t>and Dissemination</a:t>
            </a:r>
          </a:p>
          <a:p>
            <a:pPr marL="0" indent="0" fontAlgn="t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Key words </a:t>
            </a:r>
            <a:r>
              <a:rPr lang="en-US" sz="2600" b="1" dirty="0">
                <a:solidFill>
                  <a:schemeClr val="tx1"/>
                </a:solidFill>
              </a:rPr>
              <a:t>for this </a:t>
            </a:r>
            <a:r>
              <a:rPr lang="en-US" sz="2600" b="1" dirty="0" smtClean="0">
                <a:solidFill>
                  <a:schemeClr val="tx1"/>
                </a:solidFill>
              </a:rPr>
              <a:t>award criterion</a:t>
            </a:r>
          </a:p>
          <a:p>
            <a:pPr marL="0" indent="0">
              <a:buNone/>
            </a:pPr>
            <a:endParaRPr lang="en-US" sz="2600" b="1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evaluation</a:t>
            </a:r>
          </a:p>
          <a:p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impact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Dissemination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sustainability</a:t>
            </a:r>
            <a:endParaRPr lang="el-GR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l-GR" sz="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4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6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1660" y="332656"/>
            <a:ext cx="806489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el-GR" sz="3600" b="1" dirty="0" smtClean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93668" y="1161667"/>
            <a:ext cx="7992888" cy="4392488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el-G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Hello!</a:t>
            </a:r>
            <a:endParaRPr lang="el-G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 Maria Christofidou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am here to share ideas,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improve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&amp;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skills in writing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KA229 applications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Email: mchristofidou@llp.org.cy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600200"/>
            <a:ext cx="82296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endParaRPr lang="el-GR" altLang="en-US" sz="2200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el-GR" altLang="en-US" sz="2200" dirty="0" smtClean="0"/>
          </a:p>
          <a:p>
            <a:pPr marL="0" indent="0" algn="ctr">
              <a:buNone/>
              <a:defRPr/>
            </a:pPr>
            <a:endParaRPr lang="en-US" altLang="en-US" sz="3600" b="1" dirty="0" smtClean="0">
              <a:solidFill>
                <a:srgbClr val="01A6C7"/>
              </a:solidFill>
            </a:endParaRPr>
          </a:p>
          <a:p>
            <a:pPr marL="0" indent="0" algn="ctr">
              <a:buNone/>
              <a:defRPr/>
            </a:pPr>
            <a:r>
              <a:rPr lang="en-US" altLang="en-US" sz="3600" b="1" dirty="0" smtClean="0">
                <a:solidFill>
                  <a:srgbClr val="01A6C7"/>
                </a:solidFill>
              </a:rPr>
              <a:t>Thank you</a:t>
            </a:r>
            <a:r>
              <a:rPr lang="en-US" altLang="en-US" sz="3600" b="1" dirty="0">
                <a:solidFill>
                  <a:srgbClr val="01A6C7"/>
                </a:solidFill>
              </a:rPr>
              <a:t> </a:t>
            </a:r>
            <a:r>
              <a:rPr lang="en-US" altLang="en-US" sz="3600" b="1" dirty="0" smtClean="0">
                <a:solidFill>
                  <a:srgbClr val="01A6C7"/>
                </a:solidFill>
              </a:rPr>
              <a:t>for your attention</a:t>
            </a:r>
            <a:endParaRPr lang="el-GR" altLang="en-US" sz="3600" b="1" dirty="0" smtClean="0">
              <a:solidFill>
                <a:srgbClr val="01A6C7"/>
              </a:solidFill>
            </a:endParaRPr>
          </a:p>
        </p:txBody>
      </p:sp>
      <p:pic>
        <p:nvPicPr>
          <p:cNvPr id="12292" name="Picture 4" descr="Image result for Pictures for the Program Erasmus+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3952875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4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What is Quality ?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9909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degree of </a:t>
            </a:r>
            <a:r>
              <a:rPr lang="en-US" sz="2400" dirty="0" smtClean="0">
                <a:solidFill>
                  <a:schemeClr val="tx1"/>
                </a:solidFill>
              </a:rPr>
              <a:t>excellence”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Oxford Dictionary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“It is </a:t>
            </a:r>
            <a:r>
              <a:rPr lang="en-US" sz="2400" dirty="0">
                <a:solidFill>
                  <a:schemeClr val="tx1"/>
                </a:solidFill>
              </a:rPr>
              <a:t>the degree to which a commodity meets the requirements of the customer at the start of its life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ISO 9000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total number of </a:t>
            </a:r>
            <a:r>
              <a:rPr lang="en-US" sz="2400" dirty="0">
                <a:solidFill>
                  <a:schemeClr val="tx1"/>
                </a:solidFill>
              </a:rPr>
              <a:t>characteristics possessed by someone or something that distinguish  them from their similar kinds”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Babiniotis</a:t>
            </a:r>
            <a:r>
              <a:rPr lang="en-US" sz="2400" dirty="0">
                <a:solidFill>
                  <a:schemeClr val="tx1"/>
                </a:solidFill>
              </a:rPr>
              <a:t> Greek Dictionary</a:t>
            </a:r>
          </a:p>
          <a:p>
            <a:pPr marL="0" indent="0">
              <a:buNone/>
            </a:pPr>
            <a:endParaRPr lang="en-US" sz="4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4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TIPS to write a good proposal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7930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Take </a:t>
            </a:r>
            <a:r>
              <a:rPr lang="en-US" sz="2400" dirty="0">
                <a:solidFill>
                  <a:schemeClr val="tx1"/>
                </a:solidFill>
              </a:rPr>
              <a:t>time to understand Erasmus+ </a:t>
            </a:r>
            <a:r>
              <a:rPr lang="en-US" sz="2400" dirty="0" smtClean="0">
                <a:solidFill>
                  <a:schemeClr val="tx1"/>
                </a:solidFill>
              </a:rPr>
              <a:t>KA229 aims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objectives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Read </a:t>
            </a:r>
            <a:r>
              <a:rPr lang="en-US" sz="2400" dirty="0">
                <a:solidFill>
                  <a:schemeClr val="tx1"/>
                </a:solidFill>
              </a:rPr>
              <a:t>and follow carefully the Program Guide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chemeClr val="tx1"/>
                </a:solidFill>
              </a:rPr>
              <a:t>Check already approved </a:t>
            </a:r>
            <a:r>
              <a:rPr lang="en-US" sz="2400" dirty="0" smtClean="0">
                <a:solidFill>
                  <a:schemeClr val="tx1"/>
                </a:solidFill>
              </a:rPr>
              <a:t>projects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chemeClr val="tx1"/>
                </a:solidFill>
              </a:rPr>
              <a:t>Take time to get familiar with the </a:t>
            </a:r>
            <a:r>
              <a:rPr lang="en-US" sz="2400" dirty="0" smtClean="0">
                <a:solidFill>
                  <a:schemeClr val="tx1"/>
                </a:solidFill>
              </a:rPr>
              <a:t>web-form and annexes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Make sure that you have understood all </a:t>
            </a:r>
            <a:r>
              <a:rPr lang="en-US" sz="2400" dirty="0">
                <a:solidFill>
                  <a:schemeClr val="tx1"/>
                </a:solidFill>
              </a:rPr>
              <a:t>the award </a:t>
            </a:r>
            <a:r>
              <a:rPr lang="en-US" sz="2400" dirty="0" smtClean="0">
                <a:solidFill>
                  <a:schemeClr val="tx1"/>
                </a:solidFill>
              </a:rPr>
              <a:t>criteria</a:t>
            </a:r>
            <a:endParaRPr lang="el-GR" sz="24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TIPS to write a good proposal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Carefully select partners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Continuous </a:t>
            </a:r>
            <a:r>
              <a:rPr lang="en-US" sz="2400" dirty="0">
                <a:solidFill>
                  <a:schemeClr val="tx1"/>
                </a:solidFill>
              </a:rPr>
              <a:t>involvement of </a:t>
            </a:r>
            <a:r>
              <a:rPr lang="en-US" sz="2400" dirty="0" smtClean="0">
                <a:solidFill>
                  <a:schemeClr val="tx1"/>
                </a:solidFill>
              </a:rPr>
              <a:t>partners  at </a:t>
            </a:r>
            <a:r>
              <a:rPr lang="en-US" sz="2400" dirty="0">
                <a:solidFill>
                  <a:schemeClr val="tx1"/>
                </a:solidFill>
              </a:rPr>
              <a:t>application </a:t>
            </a:r>
            <a:r>
              <a:rPr lang="en-US" sz="2400" dirty="0" smtClean="0">
                <a:solidFill>
                  <a:schemeClr val="tx1"/>
                </a:solidFill>
              </a:rPr>
              <a:t>stage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Ensure trust, confidence and commitment in </a:t>
            </a:r>
            <a:r>
              <a:rPr lang="en-US" sz="2400" dirty="0" smtClean="0">
                <a:solidFill>
                  <a:schemeClr val="tx1"/>
                </a:solidFill>
              </a:rPr>
              <a:t>the Partnership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Set Clear objectives and activities to achieve them in cooperation with your partners</a:t>
            </a:r>
            <a:endParaRPr lang="en-US" sz="2400" dirty="0" smtClean="0"/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73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TIPS to write a good proposal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Involve the school directors in the project activities/</a:t>
            </a:r>
            <a:r>
              <a:rPr lang="en-US" sz="2800" dirty="0" err="1" smtClean="0"/>
              <a:t>mobilities</a:t>
            </a:r>
            <a:r>
              <a:rPr lang="en-US" sz="2800" dirty="0" smtClean="0"/>
              <a:t> abroad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number of proposals you are involved in is proportional to your school’s size.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Balanced number of  staff </a:t>
            </a:r>
            <a:r>
              <a:rPr lang="en-US" sz="2800" dirty="0" err="1" smtClean="0"/>
              <a:t>mobilities</a:t>
            </a:r>
            <a:r>
              <a:rPr lang="en-US" sz="2800" dirty="0" smtClean="0"/>
              <a:t>  - Avoid asking for more funding than you can absorb!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It is recommended to involve parents in the project’s activities</a:t>
            </a:r>
          </a:p>
          <a:p>
            <a:pPr>
              <a:lnSpc>
                <a:spcPct val="150000"/>
              </a:lnSpc>
            </a:pP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TIPS to write a good proposal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Allow time for drafting and reviewing and redrafting the texts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Test your draft application/peer review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Don’t wait until the last minute to submit the web </a:t>
            </a:r>
            <a:r>
              <a:rPr lang="en-US" sz="2800" dirty="0" smtClean="0"/>
              <a:t>form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TIPS to write a good proposal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strong proposal is: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Simple and concrete (objectives, methodology)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Focused: stick to what is asked in the application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Evidence based (identifying the need for such a proposal)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Clear (activities, results, partners 'contribution, planning)</a:t>
            </a:r>
            <a:endParaRPr lang="el-GR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3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TIPS to write a good proposal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57118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strong proposal is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Coherent (problems, solutions, target groups, activities, budget)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Rigorous </a:t>
            </a:r>
            <a:r>
              <a:rPr lang="en-US" sz="2400" dirty="0">
                <a:solidFill>
                  <a:schemeClr val="tx1"/>
                </a:solidFill>
              </a:rPr>
              <a:t>in its planning (which activities, when, for how </a:t>
            </a:r>
            <a:r>
              <a:rPr lang="en-US" sz="2400" dirty="0" smtClean="0">
                <a:solidFill>
                  <a:schemeClr val="tx1"/>
                </a:solidFill>
              </a:rPr>
              <a:t>long)</a:t>
            </a:r>
          </a:p>
          <a:p>
            <a:pPr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Explicit </a:t>
            </a:r>
            <a:r>
              <a:rPr lang="en-US" sz="2400" dirty="0">
                <a:solidFill>
                  <a:schemeClr val="tx1"/>
                </a:solidFill>
              </a:rPr>
              <a:t>(do not take for granted any information, if it is not </a:t>
            </a:r>
            <a:r>
              <a:rPr lang="en-US" sz="2400" dirty="0" smtClean="0">
                <a:solidFill>
                  <a:schemeClr val="tx1"/>
                </a:solidFill>
              </a:rPr>
              <a:t>written in the application </a:t>
            </a:r>
            <a:r>
              <a:rPr lang="en-US" sz="2400" dirty="0">
                <a:solidFill>
                  <a:schemeClr val="tx1"/>
                </a:solidFill>
              </a:rPr>
              <a:t>it cannot be taken into </a:t>
            </a:r>
            <a:r>
              <a:rPr lang="en-US" sz="2400" dirty="0" smtClean="0">
                <a:solidFill>
                  <a:schemeClr val="tx1"/>
                </a:solidFill>
              </a:rPr>
              <a:t>account for evaluation)</a:t>
            </a:r>
          </a:p>
        </p:txBody>
      </p:sp>
    </p:spTree>
    <p:extLst>
      <p:ext uri="{BB962C8B-B14F-4D97-AF65-F5344CB8AC3E}">
        <p14:creationId xmlns:p14="http://schemas.microsoft.com/office/powerpoint/2010/main" val="11406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5909</TotalTime>
  <Words>841</Words>
  <Application>Microsoft Office PowerPoint</Application>
  <PresentationFormat>On-screen Show (4:3)</PresentationFormat>
  <Paragraphs>178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What is Quality ?</vt:lpstr>
      <vt:lpstr>TIPS to write a good proposal</vt:lpstr>
      <vt:lpstr>TIPS to write a good proposal</vt:lpstr>
      <vt:lpstr>TIPS to write a good proposal</vt:lpstr>
      <vt:lpstr>TIPS to write a good proposal</vt:lpstr>
      <vt:lpstr>TIPS to write a good proposal</vt:lpstr>
      <vt:lpstr>TIPS to write a good proposal</vt:lpstr>
      <vt:lpstr>Before writing the proposal</vt:lpstr>
      <vt:lpstr>Before writing the proposal</vt:lpstr>
      <vt:lpstr>Horizontal and school education priorities</vt:lpstr>
      <vt:lpstr>Horizontal and school education priorities</vt:lpstr>
      <vt:lpstr>Horizontal and school education priorities</vt:lpstr>
      <vt:lpstr>Award Criteria</vt:lpstr>
      <vt:lpstr>Award Criteria</vt:lpstr>
      <vt:lpstr>Award Criteria</vt:lpstr>
      <vt:lpstr>Award Criteria</vt:lpstr>
      <vt:lpstr>Award Criteria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XGeorgiou</dc:creator>
  <cp:lastModifiedBy>Noni Hadjicharou</cp:lastModifiedBy>
  <cp:revision>1010</cp:revision>
  <cp:lastPrinted>2018-06-21T05:38:07Z</cp:lastPrinted>
  <dcterms:created xsi:type="dcterms:W3CDTF">2017-01-13T12:48:53Z</dcterms:created>
  <dcterms:modified xsi:type="dcterms:W3CDTF">2018-11-02T07:58:19Z</dcterms:modified>
</cp:coreProperties>
</file>