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6" d="100"/>
          <a:sy n="46" d="100"/>
        </p:scale>
        <p:origin x="6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DBFA19-9096-4C14-8366-84130207D163}" type="datetimeFigureOut">
              <a:rPr lang="en-US"/>
              <a:t>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1CBF7-E363-4080-BC16-E2B52E76B99E}" type="slidenum">
              <a:rPr lang="en-US"/>
              <a:t>‹#›</a:t>
            </a:fld>
            <a:endParaRPr lang="en-US"/>
          </a:p>
        </p:txBody>
      </p:sp>
    </p:spTree>
    <p:extLst>
      <p:ext uri="{BB962C8B-B14F-4D97-AF65-F5344CB8AC3E}">
        <p14:creationId xmlns:p14="http://schemas.microsoft.com/office/powerpoint/2010/main" val="3312092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0E71CBF7-E363-4080-BC16-E2B52E76B99E}" type="slidenum">
              <a:rPr lang="en-US"/>
              <a:t>2</a:t>
            </a:fld>
            <a:endParaRPr lang="en-US"/>
          </a:p>
        </p:txBody>
      </p:sp>
    </p:spTree>
    <p:extLst>
      <p:ext uri="{BB962C8B-B14F-4D97-AF65-F5344CB8AC3E}">
        <p14:creationId xmlns:p14="http://schemas.microsoft.com/office/powerpoint/2010/main" val="86417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1218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0798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4658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0624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7912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14398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2293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9619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1794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1277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8074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27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5300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9619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9238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28235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1/14/2020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365861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4232" y="2097656"/>
            <a:ext cx="8915399" cy="2262781"/>
          </a:xfrm>
        </p:spPr>
        <p:txBody>
          <a:bodyPr/>
          <a:lstStyle/>
          <a:p>
            <a:r>
              <a:rPr lang="en-US" sz="7200" dirty="0" err="1">
                <a:cs typeface="Calibri Light"/>
              </a:rPr>
              <a:t>Plitvicer</a:t>
            </a:r>
            <a:r>
              <a:rPr lang="en-US" sz="7200" dirty="0">
                <a:cs typeface="Calibri Light"/>
              </a:rPr>
              <a:t> Seen</a:t>
            </a:r>
            <a:endParaRPr lang="en-US" dirty="0"/>
          </a:p>
        </p:txBody>
      </p:sp>
      <p:sp>
        <p:nvSpPr>
          <p:cNvPr id="3" name="Subtitle 2"/>
          <p:cNvSpPr>
            <a:spLocks noGrp="1"/>
          </p:cNvSpPr>
          <p:nvPr>
            <p:ph type="subTitle" idx="1"/>
          </p:nvPr>
        </p:nvSpPr>
        <p:spPr>
          <a:xfrm>
            <a:off x="6211018" y="4622831"/>
            <a:ext cx="5865963" cy="1123800"/>
          </a:xfrm>
        </p:spPr>
        <p:txBody>
          <a:bodyPr vert="horz" lIns="91440" tIns="45720" rIns="91440" bIns="45720" rtlCol="0" anchor="t">
            <a:normAutofit/>
          </a:bodyPr>
          <a:lstStyle/>
          <a:p>
            <a:r>
              <a:rPr lang="hr-HR" sz="3200" dirty="0" smtClean="0">
                <a:solidFill>
                  <a:schemeClr val="accent6"/>
                </a:solidFill>
                <a:cs typeface="Calibri"/>
              </a:rPr>
              <a:t>8. </a:t>
            </a:r>
            <a:r>
              <a:rPr lang="hr-HR" sz="3200" dirty="0" err="1" smtClean="0">
                <a:solidFill>
                  <a:schemeClr val="accent6"/>
                </a:solidFill>
                <a:cs typeface="Calibri"/>
              </a:rPr>
              <a:t>Klasse</a:t>
            </a:r>
            <a:r>
              <a:rPr lang="hr-HR" sz="3200" dirty="0" smtClean="0">
                <a:solidFill>
                  <a:schemeClr val="accent6"/>
                </a:solidFill>
                <a:cs typeface="Calibri"/>
              </a:rPr>
              <a:t>, </a:t>
            </a:r>
            <a:r>
              <a:rPr lang="hr-HR" sz="3200" dirty="0" err="1" smtClean="0">
                <a:solidFill>
                  <a:schemeClr val="accent6"/>
                </a:solidFill>
                <a:cs typeface="Calibri"/>
              </a:rPr>
              <a:t>Grundschule</a:t>
            </a:r>
            <a:r>
              <a:rPr lang="hr-HR" sz="3200" dirty="0" smtClean="0">
                <a:solidFill>
                  <a:schemeClr val="accent6"/>
                </a:solidFill>
                <a:cs typeface="Calibri"/>
              </a:rPr>
              <a:t> </a:t>
            </a:r>
            <a:r>
              <a:rPr lang="hr-HR" sz="3200" dirty="0" err="1">
                <a:solidFill>
                  <a:schemeClr val="accent6"/>
                </a:solidFill>
                <a:cs typeface="Calibri"/>
              </a:rPr>
              <a:t>B</a:t>
            </a:r>
            <a:r>
              <a:rPr lang="hr-HR" sz="3200" dirty="0" err="1" smtClean="0">
                <a:solidFill>
                  <a:schemeClr val="accent6"/>
                </a:solidFill>
                <a:cs typeface="Calibri"/>
              </a:rPr>
              <a:t>arilović</a:t>
            </a:r>
            <a:endParaRPr lang="en-US" sz="3200" dirty="0">
              <a:solidFill>
                <a:schemeClr val="accent6"/>
              </a:solidFill>
              <a:cs typeface="Calibri"/>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5DB39-3949-4B31-AC3D-721863C065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8E5A1B-D2F8-4F66-B990-BAAC74FB44B8}"/>
              </a:ext>
            </a:extLst>
          </p:cNvPr>
          <p:cNvSpPr>
            <a:spLocks noGrp="1"/>
          </p:cNvSpPr>
          <p:nvPr>
            <p:ph idx="1"/>
          </p:nvPr>
        </p:nvSpPr>
        <p:spPr/>
        <p:txBody>
          <a:bodyPr vert="horz" lIns="91440" tIns="45720" rIns="91440" bIns="45720" rtlCol="0" anchor="t">
            <a:normAutofit/>
          </a:bodyPr>
          <a:lstStyle/>
          <a:p>
            <a:pPr indent="-457200"/>
            <a:r>
              <a:rPr lang="en-US" sz="2400" dirty="0"/>
              <a:t>Der </a:t>
            </a:r>
            <a:r>
              <a:rPr lang="en-US" sz="2400" b="1" dirty="0"/>
              <a:t>Nationalpark Plitvicer Seen </a:t>
            </a:r>
            <a:r>
              <a:rPr lang="en-US" sz="2400" dirty="0"/>
              <a:t>ist der flächenmäßig größte Nationalpark Kroatiens und zugleich auch der älteste Nationalpark Südosteuropas. Er wurde 1949 gegründet und befindet sich im hügeligen Karstgebiet Mittelkroatiens unweit der Grenze zu Bosnien und Herzegowina, direkt an einer wichtigen Nord-Süd-Straßenverbindung, die das Landesinnere Kroatiens mit der mediterranen Küstengegend verbindet.</a:t>
            </a:r>
            <a:endParaRPr lang="en-US" sz="2400"/>
          </a:p>
        </p:txBody>
      </p:sp>
    </p:spTree>
    <p:extLst>
      <p:ext uri="{BB962C8B-B14F-4D97-AF65-F5344CB8AC3E}">
        <p14:creationId xmlns:p14="http://schemas.microsoft.com/office/powerpoint/2010/main" val="106940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3C6CC-69F3-4B16-80F3-C25F1CD8E9EE}"/>
              </a:ext>
            </a:extLst>
          </p:cNvPr>
          <p:cNvSpPr>
            <a:spLocks noGrp="1"/>
          </p:cNvSpPr>
          <p:nvPr>
            <p:ph type="title"/>
          </p:nvPr>
        </p:nvSpPr>
        <p:spPr/>
        <p:txBody>
          <a:bodyPr/>
          <a:lstStyle/>
          <a:p>
            <a:endParaRPr lang="en-US"/>
          </a:p>
        </p:txBody>
      </p:sp>
      <p:pic>
        <p:nvPicPr>
          <p:cNvPr id="4" name="Picture 4" descr="A waterfall surrounded by trees&#10;&#10;Description generated with very high confidence">
            <a:extLst>
              <a:ext uri="{FF2B5EF4-FFF2-40B4-BE49-F238E27FC236}">
                <a16:creationId xmlns:a16="http://schemas.microsoft.com/office/drawing/2014/main" id="{A84F30B1-1B98-48AF-9765-D2E9D967B872}"/>
              </a:ext>
            </a:extLst>
          </p:cNvPr>
          <p:cNvPicPr>
            <a:picLocks noGrp="1" noChangeAspect="1"/>
          </p:cNvPicPr>
          <p:nvPr>
            <p:ph idx="1"/>
          </p:nvPr>
        </p:nvPicPr>
        <p:blipFill>
          <a:blip r:embed="rId2"/>
          <a:stretch>
            <a:fillRect/>
          </a:stretch>
        </p:blipFill>
        <p:spPr>
          <a:xfrm>
            <a:off x="3200295" y="-770627"/>
            <a:ext cx="6039837" cy="8062702"/>
          </a:xfrm>
          <a:prstGeom prst="rect">
            <a:avLst/>
          </a:prstGeom>
        </p:spPr>
      </p:pic>
    </p:spTree>
    <p:extLst>
      <p:ext uri="{BB962C8B-B14F-4D97-AF65-F5344CB8AC3E}">
        <p14:creationId xmlns:p14="http://schemas.microsoft.com/office/powerpoint/2010/main" val="107286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7C74-5963-47F5-A3EE-35A2C4E6BADE}"/>
              </a:ext>
            </a:extLst>
          </p:cNvPr>
          <p:cNvSpPr>
            <a:spLocks noGrp="1"/>
          </p:cNvSpPr>
          <p:nvPr>
            <p:ph type="title"/>
          </p:nvPr>
        </p:nvSpPr>
        <p:spPr>
          <a:xfrm>
            <a:off x="5000" y="221544"/>
            <a:ext cx="8911687" cy="1280890"/>
          </a:xfrm>
        </p:spPr>
        <p:txBody>
          <a:bodyPr/>
          <a:lstStyle/>
          <a:p>
            <a:endParaRPr lang="en-US"/>
          </a:p>
        </p:txBody>
      </p:sp>
      <p:graphicFrame>
        <p:nvGraphicFramePr>
          <p:cNvPr id="5" name="Content Placeholder 4">
            <a:extLst>
              <a:ext uri="{FF2B5EF4-FFF2-40B4-BE49-F238E27FC236}">
                <a16:creationId xmlns:a16="http://schemas.microsoft.com/office/drawing/2014/main" id="{E2B8411A-7BC6-4591-A769-F7F573076DB9}"/>
              </a:ext>
            </a:extLst>
          </p:cNvPr>
          <p:cNvGraphicFramePr>
            <a:graphicFrameLocks noGrp="1"/>
          </p:cNvGraphicFramePr>
          <p:nvPr>
            <p:ph idx="1"/>
            <p:extLst>
              <p:ext uri="{D42A27DB-BD31-4B8C-83A1-F6EECF244321}">
                <p14:modId xmlns:p14="http://schemas.microsoft.com/office/powerpoint/2010/main" val="2628861535"/>
              </p:ext>
            </p:extLst>
          </p:nvPr>
        </p:nvGraphicFramePr>
        <p:xfrm>
          <a:off x="3063666" y="221412"/>
          <a:ext cx="8915396" cy="6492240"/>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573021914"/>
                    </a:ext>
                  </a:extLst>
                </a:gridCol>
                <a:gridCol w="1695448">
                  <a:extLst>
                    <a:ext uri="{9D8B030D-6E8A-4147-A177-3AD203B41FA5}">
                      <a16:colId xmlns:a16="http://schemas.microsoft.com/office/drawing/2014/main" val="3511966153"/>
                    </a:ext>
                  </a:extLst>
                </a:gridCol>
                <a:gridCol w="1276350">
                  <a:extLst>
                    <a:ext uri="{9D8B030D-6E8A-4147-A177-3AD203B41FA5}">
                      <a16:colId xmlns:a16="http://schemas.microsoft.com/office/drawing/2014/main" val="390107514"/>
                    </a:ext>
                  </a:extLst>
                </a:gridCol>
                <a:gridCol w="1162050">
                  <a:extLst>
                    <a:ext uri="{9D8B030D-6E8A-4147-A177-3AD203B41FA5}">
                      <a16:colId xmlns:a16="http://schemas.microsoft.com/office/drawing/2014/main" val="2694397477"/>
                    </a:ext>
                  </a:extLst>
                </a:gridCol>
                <a:gridCol w="2514598">
                  <a:extLst>
                    <a:ext uri="{9D8B030D-6E8A-4147-A177-3AD203B41FA5}">
                      <a16:colId xmlns:a16="http://schemas.microsoft.com/office/drawing/2014/main" val="3007411995"/>
                    </a:ext>
                  </a:extLst>
                </a:gridCol>
              </a:tblGrid>
              <a:tr h="0">
                <a:tc>
                  <a:txBody>
                    <a:bodyPr/>
                    <a:lstStyle/>
                    <a:p>
                      <a:pPr algn="ctr"/>
                      <a:r>
                        <a:rPr lang="en-US" dirty="0" err="1">
                          <a:effectLst/>
                        </a:rPr>
                        <a:t>Jezero</a:t>
                      </a:r>
                    </a:p>
                  </a:txBody>
                  <a:tcPr marR="200025" anchor="ctr"/>
                </a:tc>
                <a:tc>
                  <a:txBody>
                    <a:bodyPr/>
                    <a:lstStyle/>
                    <a:p>
                      <a:pPr algn="ctr"/>
                      <a:r>
                        <a:rPr lang="en-US" dirty="0" err="1">
                          <a:effectLst/>
                        </a:rPr>
                        <a:t>Nadmorska</a:t>
                      </a:r>
                      <a:r>
                        <a:rPr lang="en-US" dirty="0">
                          <a:effectLst/>
                        </a:rPr>
                        <a:t> </a:t>
                      </a:r>
                      <a:r>
                        <a:rPr lang="en-US" dirty="0" err="1">
                          <a:effectLst/>
                        </a:rPr>
                        <a:t>visina</a:t>
                      </a:r>
                      <a:r>
                        <a:rPr lang="en-US" dirty="0">
                          <a:effectLst/>
                        </a:rPr>
                        <a:t> (m)</a:t>
                      </a:r>
                    </a:p>
                  </a:txBody>
                  <a:tcPr marR="200025" anchor="ctr"/>
                </a:tc>
                <a:tc>
                  <a:txBody>
                    <a:bodyPr/>
                    <a:lstStyle/>
                    <a:p>
                      <a:pPr algn="ctr"/>
                      <a:r>
                        <a:rPr lang="en-US" dirty="0" err="1">
                          <a:effectLst/>
                        </a:rPr>
                        <a:t>Površina</a:t>
                      </a:r>
                    </a:p>
                    <a:p>
                      <a:pPr lvl="0" algn="ctr">
                        <a:buNone/>
                      </a:pPr>
                      <a:r>
                        <a:rPr lang="en-US" dirty="0">
                          <a:effectLst/>
                        </a:rPr>
                        <a:t>(ha)</a:t>
                      </a:r>
                    </a:p>
                  </a:txBody>
                  <a:tcPr marR="200025" anchor="ctr"/>
                </a:tc>
                <a:tc>
                  <a:txBody>
                    <a:bodyPr/>
                    <a:lstStyle/>
                    <a:p>
                      <a:pPr algn="ctr"/>
                      <a:r>
                        <a:rPr lang="en-US" dirty="0" err="1">
                          <a:effectLst/>
                        </a:rPr>
                        <a:t>Dubina</a:t>
                      </a:r>
                    </a:p>
                    <a:p>
                      <a:pPr lvl="0" algn="ctr">
                        <a:buNone/>
                      </a:pPr>
                      <a:r>
                        <a:rPr lang="en-US" dirty="0">
                          <a:effectLst/>
                        </a:rPr>
                        <a:t>(m)</a:t>
                      </a:r>
                    </a:p>
                  </a:txBody>
                  <a:tcPr marR="200025" anchor="ctr"/>
                </a:tc>
                <a:tc>
                  <a:txBody>
                    <a:bodyPr/>
                    <a:lstStyle/>
                    <a:p>
                      <a:pPr algn="ctr"/>
                      <a:r>
                        <a:rPr lang="en-US" dirty="0">
                          <a:effectLst/>
                        </a:rPr>
                        <a:t>Grupa</a:t>
                      </a:r>
                    </a:p>
                  </a:txBody>
                  <a:tcPr marR="200025" anchor="ctr"/>
                </a:tc>
                <a:extLst>
                  <a:ext uri="{0D108BD9-81ED-4DB2-BD59-A6C34878D82A}">
                    <a16:rowId xmlns:a16="http://schemas.microsoft.com/office/drawing/2014/main" val="808240058"/>
                  </a:ext>
                </a:extLst>
              </a:tr>
              <a:tr h="0">
                <a:tc>
                  <a:txBody>
                    <a:bodyPr/>
                    <a:lstStyle/>
                    <a:p>
                      <a:pPr>
                        <a:buNone/>
                      </a:pPr>
                      <a:r>
                        <a:rPr lang="en-US" dirty="0" err="1">
                          <a:effectLst/>
                        </a:rPr>
                        <a:t>Batinovac</a:t>
                      </a:r>
                    </a:p>
                  </a:txBody>
                  <a:tcPr anchor="ctr"/>
                </a:tc>
                <a:tc>
                  <a:txBody>
                    <a:bodyPr/>
                    <a:lstStyle/>
                    <a:p>
                      <a:pPr algn="r"/>
                      <a:r>
                        <a:rPr lang="en-US" dirty="0">
                          <a:effectLst/>
                        </a:rPr>
                        <a:t>610</a:t>
                      </a:r>
                    </a:p>
                  </a:txBody>
                  <a:tcPr anchor="ctr"/>
                </a:tc>
                <a:tc>
                  <a:txBody>
                    <a:bodyPr/>
                    <a:lstStyle/>
                    <a:p>
                      <a:pPr algn="r"/>
                      <a:r>
                        <a:rPr lang="en-US" dirty="0">
                          <a:effectLst/>
                        </a:rPr>
                        <a:t>1,5</a:t>
                      </a:r>
                    </a:p>
                  </a:txBody>
                  <a:tcPr anchor="ctr"/>
                </a:tc>
                <a:tc>
                  <a:txBody>
                    <a:bodyPr/>
                    <a:lstStyle/>
                    <a:p>
                      <a:pPr algn="r"/>
                      <a:r>
                        <a:rPr lang="en-US" dirty="0">
                          <a:effectLst/>
                        </a:rPr>
                        <a:t>5</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767857117"/>
                  </a:ext>
                </a:extLst>
              </a:tr>
              <a:tr h="0">
                <a:tc>
                  <a:txBody>
                    <a:bodyPr/>
                    <a:lstStyle/>
                    <a:p>
                      <a:pPr>
                        <a:buNone/>
                      </a:pPr>
                      <a:r>
                        <a:rPr lang="en-US" dirty="0" err="1">
                          <a:effectLst/>
                        </a:rPr>
                        <a:t>Ciginovac</a:t>
                      </a:r>
                    </a:p>
                  </a:txBody>
                  <a:tcPr anchor="ctr"/>
                </a:tc>
                <a:tc>
                  <a:txBody>
                    <a:bodyPr/>
                    <a:lstStyle/>
                    <a:p>
                      <a:pPr algn="r"/>
                      <a:r>
                        <a:rPr lang="en-US" dirty="0">
                          <a:effectLst/>
                        </a:rPr>
                        <a:t>620</a:t>
                      </a:r>
                    </a:p>
                  </a:txBody>
                  <a:tcPr anchor="ctr"/>
                </a:tc>
                <a:tc>
                  <a:txBody>
                    <a:bodyPr/>
                    <a:lstStyle/>
                    <a:p>
                      <a:pPr algn="r"/>
                      <a:r>
                        <a:rPr lang="en-US" dirty="0">
                          <a:effectLst/>
                        </a:rPr>
                        <a:t>7,5</a:t>
                      </a:r>
                    </a:p>
                  </a:txBody>
                  <a:tcPr anchor="ctr"/>
                </a:tc>
                <a:tc>
                  <a:txBody>
                    <a:bodyPr/>
                    <a:lstStyle/>
                    <a:p>
                      <a:pPr algn="r"/>
                      <a:r>
                        <a:rPr lang="en-US" dirty="0">
                          <a:effectLst/>
                        </a:rPr>
                        <a:t>11</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983403198"/>
                  </a:ext>
                </a:extLst>
              </a:tr>
              <a:tr h="0">
                <a:tc>
                  <a:txBody>
                    <a:bodyPr/>
                    <a:lstStyle/>
                    <a:p>
                      <a:pPr>
                        <a:buNone/>
                      </a:pPr>
                      <a:r>
                        <a:rPr lang="en-US" dirty="0" err="1">
                          <a:effectLst/>
                        </a:rPr>
                        <a:t>Galovac</a:t>
                      </a:r>
                    </a:p>
                  </a:txBody>
                  <a:tcPr anchor="ctr"/>
                </a:tc>
                <a:tc>
                  <a:txBody>
                    <a:bodyPr/>
                    <a:lstStyle/>
                    <a:p>
                      <a:pPr algn="r"/>
                      <a:r>
                        <a:rPr lang="en-US" dirty="0">
                          <a:effectLst/>
                        </a:rPr>
                        <a:t>582</a:t>
                      </a:r>
                    </a:p>
                  </a:txBody>
                  <a:tcPr anchor="ctr"/>
                </a:tc>
                <a:tc>
                  <a:txBody>
                    <a:bodyPr/>
                    <a:lstStyle/>
                    <a:p>
                      <a:pPr algn="r"/>
                      <a:r>
                        <a:rPr lang="en-US" dirty="0">
                          <a:effectLst/>
                        </a:rPr>
                        <a:t>12,5</a:t>
                      </a:r>
                    </a:p>
                  </a:txBody>
                  <a:tcPr anchor="ctr"/>
                </a:tc>
                <a:tc>
                  <a:txBody>
                    <a:bodyPr/>
                    <a:lstStyle/>
                    <a:p>
                      <a:pPr algn="r"/>
                      <a:r>
                        <a:rPr lang="en-US" dirty="0">
                          <a:effectLst/>
                        </a:rPr>
                        <a:t>24</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1304088440"/>
                  </a:ext>
                </a:extLst>
              </a:tr>
              <a:tr h="0">
                <a:tc>
                  <a:txBody>
                    <a:bodyPr/>
                    <a:lstStyle/>
                    <a:p>
                      <a:pPr>
                        <a:buNone/>
                      </a:pPr>
                      <a:r>
                        <a:rPr lang="en-US" dirty="0" err="1">
                          <a:effectLst/>
                        </a:rPr>
                        <a:t>Gradinsko</a:t>
                      </a:r>
                      <a:r>
                        <a:rPr lang="en-US" dirty="0">
                          <a:effectLst/>
                        </a:rPr>
                        <a:t> </a:t>
                      </a:r>
                      <a:r>
                        <a:rPr lang="en-US" dirty="0" err="1">
                          <a:effectLst/>
                        </a:rPr>
                        <a:t>jezero</a:t>
                      </a:r>
                    </a:p>
                  </a:txBody>
                  <a:tcPr anchor="ctr"/>
                </a:tc>
                <a:tc>
                  <a:txBody>
                    <a:bodyPr/>
                    <a:lstStyle/>
                    <a:p>
                      <a:pPr algn="r"/>
                      <a:r>
                        <a:rPr lang="en-US" dirty="0">
                          <a:effectLst/>
                        </a:rPr>
                        <a:t>553</a:t>
                      </a:r>
                    </a:p>
                  </a:txBody>
                  <a:tcPr anchor="ctr"/>
                </a:tc>
                <a:tc>
                  <a:txBody>
                    <a:bodyPr/>
                    <a:lstStyle/>
                    <a:p>
                      <a:pPr algn="r"/>
                      <a:r>
                        <a:rPr lang="en-US" dirty="0">
                          <a:effectLst/>
                        </a:rPr>
                        <a:t>8,1</a:t>
                      </a:r>
                    </a:p>
                  </a:txBody>
                  <a:tcPr anchor="ctr"/>
                </a:tc>
                <a:tc>
                  <a:txBody>
                    <a:bodyPr/>
                    <a:lstStyle/>
                    <a:p>
                      <a:pPr algn="r"/>
                      <a:r>
                        <a:rPr lang="en-US" dirty="0">
                          <a:effectLst/>
                        </a:rPr>
                        <a:t>10</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955160548"/>
                  </a:ext>
                </a:extLst>
              </a:tr>
              <a:tr h="0">
                <a:tc>
                  <a:txBody>
                    <a:bodyPr/>
                    <a:lstStyle/>
                    <a:p>
                      <a:pPr>
                        <a:buNone/>
                      </a:pPr>
                      <a:r>
                        <a:rPr lang="en-US" dirty="0" err="1">
                          <a:effectLst/>
                        </a:rPr>
                        <a:t>Kozjak</a:t>
                      </a:r>
                    </a:p>
                  </a:txBody>
                  <a:tcPr anchor="ctr"/>
                </a:tc>
                <a:tc>
                  <a:txBody>
                    <a:bodyPr/>
                    <a:lstStyle/>
                    <a:p>
                      <a:pPr algn="r"/>
                      <a:r>
                        <a:rPr lang="en-US" dirty="0">
                          <a:effectLst/>
                        </a:rPr>
                        <a:t>534</a:t>
                      </a:r>
                    </a:p>
                  </a:txBody>
                  <a:tcPr anchor="ctr"/>
                </a:tc>
                <a:tc>
                  <a:txBody>
                    <a:bodyPr/>
                    <a:lstStyle/>
                    <a:p>
                      <a:pPr algn="r"/>
                      <a:r>
                        <a:rPr lang="en-US" dirty="0">
                          <a:effectLst/>
                        </a:rPr>
                        <a:t>81,5</a:t>
                      </a:r>
                    </a:p>
                  </a:txBody>
                  <a:tcPr anchor="ctr"/>
                </a:tc>
                <a:tc>
                  <a:txBody>
                    <a:bodyPr/>
                    <a:lstStyle/>
                    <a:p>
                      <a:pPr algn="r"/>
                      <a:r>
                        <a:rPr lang="en-US" dirty="0">
                          <a:effectLst/>
                        </a:rPr>
                        <a:t>46</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9196536"/>
                  </a:ext>
                </a:extLst>
              </a:tr>
              <a:tr h="0">
                <a:tc>
                  <a:txBody>
                    <a:bodyPr/>
                    <a:lstStyle/>
                    <a:p>
                      <a:pPr>
                        <a:buNone/>
                      </a:pPr>
                      <a:r>
                        <a:rPr lang="en-US" dirty="0">
                          <a:effectLst/>
                        </a:rPr>
                        <a:t>Malo </a:t>
                      </a:r>
                      <a:r>
                        <a:rPr lang="en-US" dirty="0" err="1">
                          <a:effectLst/>
                        </a:rPr>
                        <a:t>jezero</a:t>
                      </a:r>
                    </a:p>
                  </a:txBody>
                  <a:tcPr anchor="ctr"/>
                </a:tc>
                <a:tc>
                  <a:txBody>
                    <a:bodyPr/>
                    <a:lstStyle/>
                    <a:p>
                      <a:pPr algn="r"/>
                      <a:r>
                        <a:rPr lang="en-US" dirty="0">
                          <a:effectLst/>
                        </a:rPr>
                        <a:t>605</a:t>
                      </a:r>
                    </a:p>
                  </a:txBody>
                  <a:tcPr anchor="ctr"/>
                </a:tc>
                <a:tc>
                  <a:txBody>
                    <a:bodyPr/>
                    <a:lstStyle/>
                    <a:p>
                      <a:pPr algn="r"/>
                      <a:r>
                        <a:rPr lang="en-US" dirty="0">
                          <a:effectLst/>
                        </a:rPr>
                        <a:t>2,0</a:t>
                      </a:r>
                    </a:p>
                  </a:txBody>
                  <a:tcPr anchor="ctr"/>
                </a:tc>
                <a:tc>
                  <a:txBody>
                    <a:bodyPr/>
                    <a:lstStyle/>
                    <a:p>
                      <a:pPr algn="r"/>
                      <a:r>
                        <a:rPr lang="en-US" dirty="0">
                          <a:effectLst/>
                        </a:rPr>
                        <a:t>10</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1300190099"/>
                  </a:ext>
                </a:extLst>
              </a:tr>
              <a:tr h="0">
                <a:tc>
                  <a:txBody>
                    <a:bodyPr/>
                    <a:lstStyle/>
                    <a:p>
                      <a:pPr>
                        <a:buNone/>
                      </a:pPr>
                      <a:r>
                        <a:rPr lang="en-US" dirty="0" err="1">
                          <a:effectLst/>
                        </a:rPr>
                        <a:t>Milino</a:t>
                      </a:r>
                      <a:r>
                        <a:rPr lang="en-US" dirty="0">
                          <a:effectLst/>
                        </a:rPr>
                        <a:t> </a:t>
                      </a:r>
                      <a:r>
                        <a:rPr lang="en-US" dirty="0" err="1">
                          <a:effectLst/>
                        </a:rPr>
                        <a:t>jezero</a:t>
                      </a:r>
                    </a:p>
                  </a:txBody>
                  <a:tcPr anchor="ctr"/>
                </a:tc>
                <a:tc>
                  <a:txBody>
                    <a:bodyPr/>
                    <a:lstStyle/>
                    <a:p>
                      <a:pPr algn="r"/>
                      <a:r>
                        <a:rPr lang="en-US" dirty="0">
                          <a:effectLst/>
                        </a:rPr>
                        <a:t>564</a:t>
                      </a:r>
                    </a:p>
                  </a:txBody>
                  <a:tcPr anchor="ctr"/>
                </a:tc>
                <a:tc>
                  <a:txBody>
                    <a:bodyPr/>
                    <a:lstStyle/>
                    <a:p>
                      <a:pPr algn="r"/>
                      <a:r>
                        <a:rPr lang="en-US" dirty="0">
                          <a:effectLst/>
                        </a:rPr>
                        <a:t>1,0</a:t>
                      </a:r>
                    </a:p>
                  </a:txBody>
                  <a:tcPr anchor="ctr"/>
                </a:tc>
                <a:tc>
                  <a:txBody>
                    <a:bodyPr/>
                    <a:lstStyle/>
                    <a:p>
                      <a:pPr algn="r"/>
                      <a:r>
                        <a:rPr lang="en-US" dirty="0">
                          <a:effectLst/>
                        </a:rPr>
                        <a:t>1</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3738468603"/>
                  </a:ext>
                </a:extLst>
              </a:tr>
              <a:tr h="0">
                <a:tc>
                  <a:txBody>
                    <a:bodyPr/>
                    <a:lstStyle/>
                    <a:p>
                      <a:pPr>
                        <a:buNone/>
                      </a:pPr>
                      <a:r>
                        <a:rPr lang="en-US" dirty="0" err="1">
                          <a:effectLst/>
                        </a:rPr>
                        <a:t>Okrugljak</a:t>
                      </a:r>
                    </a:p>
                  </a:txBody>
                  <a:tcPr anchor="ctr"/>
                </a:tc>
                <a:tc>
                  <a:txBody>
                    <a:bodyPr/>
                    <a:lstStyle/>
                    <a:p>
                      <a:pPr algn="r"/>
                      <a:r>
                        <a:rPr lang="en-US" dirty="0">
                          <a:effectLst/>
                        </a:rPr>
                        <a:t>613</a:t>
                      </a:r>
                    </a:p>
                  </a:txBody>
                  <a:tcPr anchor="ctr"/>
                </a:tc>
                <a:tc>
                  <a:txBody>
                    <a:bodyPr/>
                    <a:lstStyle/>
                    <a:p>
                      <a:pPr algn="r"/>
                      <a:r>
                        <a:rPr lang="en-US" dirty="0">
                          <a:effectLst/>
                        </a:rPr>
                        <a:t>4,1</a:t>
                      </a:r>
                    </a:p>
                  </a:txBody>
                  <a:tcPr anchor="ctr"/>
                </a:tc>
                <a:tc>
                  <a:txBody>
                    <a:bodyPr/>
                    <a:lstStyle/>
                    <a:p>
                      <a:pPr algn="r"/>
                      <a:r>
                        <a:rPr lang="en-US" dirty="0">
                          <a:effectLst/>
                        </a:rPr>
                        <a:t>15</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457665188"/>
                  </a:ext>
                </a:extLst>
              </a:tr>
              <a:tr h="0">
                <a:tc>
                  <a:txBody>
                    <a:bodyPr/>
                    <a:lstStyle/>
                    <a:p>
                      <a:pPr>
                        <a:buNone/>
                      </a:pPr>
                      <a:r>
                        <a:rPr lang="en-US" dirty="0" err="1">
                          <a:effectLst/>
                        </a:rPr>
                        <a:t>Prošćansko</a:t>
                      </a:r>
                      <a:r>
                        <a:rPr lang="en-US" dirty="0">
                          <a:effectLst/>
                        </a:rPr>
                        <a:t> </a:t>
                      </a:r>
                      <a:r>
                        <a:rPr lang="en-US" dirty="0" err="1">
                          <a:effectLst/>
                        </a:rPr>
                        <a:t>jezero</a:t>
                      </a:r>
                    </a:p>
                  </a:txBody>
                  <a:tcPr anchor="ctr"/>
                </a:tc>
                <a:tc>
                  <a:txBody>
                    <a:bodyPr/>
                    <a:lstStyle/>
                    <a:p>
                      <a:pPr algn="r"/>
                      <a:r>
                        <a:rPr lang="en-US" dirty="0">
                          <a:effectLst/>
                        </a:rPr>
                        <a:t>636</a:t>
                      </a:r>
                    </a:p>
                  </a:txBody>
                  <a:tcPr anchor="ctr"/>
                </a:tc>
                <a:tc>
                  <a:txBody>
                    <a:bodyPr/>
                    <a:lstStyle/>
                    <a:p>
                      <a:pPr algn="r"/>
                      <a:r>
                        <a:rPr lang="en-US" dirty="0">
                          <a:effectLst/>
                        </a:rPr>
                        <a:t>68,0</a:t>
                      </a:r>
                    </a:p>
                  </a:txBody>
                  <a:tcPr anchor="ctr"/>
                </a:tc>
                <a:tc>
                  <a:txBody>
                    <a:bodyPr/>
                    <a:lstStyle/>
                    <a:p>
                      <a:pPr algn="r"/>
                      <a:r>
                        <a:rPr lang="en-US" dirty="0">
                          <a:effectLst/>
                        </a:rPr>
                        <a:t>37</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3927865370"/>
                  </a:ext>
                </a:extLst>
              </a:tr>
              <a:tr h="0">
                <a:tc>
                  <a:txBody>
                    <a:bodyPr/>
                    <a:lstStyle/>
                    <a:p>
                      <a:pPr>
                        <a:buNone/>
                      </a:pPr>
                      <a:r>
                        <a:rPr lang="en-US" dirty="0" err="1">
                          <a:effectLst/>
                        </a:rPr>
                        <a:t>Veliki</a:t>
                      </a:r>
                      <a:r>
                        <a:rPr lang="en-US" dirty="0">
                          <a:effectLst/>
                        </a:rPr>
                        <a:t> Burget</a:t>
                      </a:r>
                    </a:p>
                  </a:txBody>
                  <a:tcPr anchor="ctr"/>
                </a:tc>
                <a:tc>
                  <a:txBody>
                    <a:bodyPr/>
                    <a:lstStyle/>
                    <a:p>
                      <a:pPr algn="r"/>
                      <a:r>
                        <a:rPr lang="en-US" dirty="0">
                          <a:effectLst/>
                        </a:rPr>
                        <a:t>545</a:t>
                      </a:r>
                    </a:p>
                  </a:txBody>
                  <a:tcPr anchor="ctr"/>
                </a:tc>
                <a:tc>
                  <a:txBody>
                    <a:bodyPr/>
                    <a:lstStyle/>
                    <a:p>
                      <a:pPr algn="r"/>
                      <a:r>
                        <a:rPr lang="en-US" dirty="0">
                          <a:effectLst/>
                        </a:rPr>
                        <a:t>0,1</a:t>
                      </a:r>
                    </a:p>
                  </a:txBody>
                  <a:tcPr anchor="ctr"/>
                </a:tc>
                <a:tc>
                  <a:txBody>
                    <a:bodyPr/>
                    <a:lstStyle/>
                    <a:p>
                      <a:pPr algn="r"/>
                      <a:r>
                        <a:rPr lang="en-US" dirty="0">
                          <a:effectLst/>
                        </a:rPr>
                        <a:t>2</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2860999412"/>
                  </a:ext>
                </a:extLst>
              </a:tr>
              <a:tr h="0">
                <a:tc>
                  <a:txBody>
                    <a:bodyPr/>
                    <a:lstStyle/>
                    <a:p>
                      <a:pPr>
                        <a:buNone/>
                      </a:pPr>
                      <a:r>
                        <a:rPr lang="en-US" dirty="0" err="1">
                          <a:effectLst/>
                        </a:rPr>
                        <a:t>Veliko</a:t>
                      </a:r>
                      <a:r>
                        <a:rPr lang="en-US" dirty="0">
                          <a:effectLst/>
                        </a:rPr>
                        <a:t> </a:t>
                      </a:r>
                      <a:r>
                        <a:rPr lang="en-US" dirty="0" err="1">
                          <a:effectLst/>
                        </a:rPr>
                        <a:t>jezero</a:t>
                      </a:r>
                    </a:p>
                  </a:txBody>
                  <a:tcPr anchor="ctr"/>
                </a:tc>
                <a:tc>
                  <a:txBody>
                    <a:bodyPr/>
                    <a:lstStyle/>
                    <a:p>
                      <a:pPr algn="r"/>
                      <a:r>
                        <a:rPr lang="en-US" dirty="0">
                          <a:effectLst/>
                        </a:rPr>
                        <a:t>607</a:t>
                      </a:r>
                    </a:p>
                  </a:txBody>
                  <a:tcPr anchor="ctr"/>
                </a:tc>
                <a:tc>
                  <a:txBody>
                    <a:bodyPr/>
                    <a:lstStyle/>
                    <a:p>
                      <a:pPr algn="r"/>
                      <a:r>
                        <a:rPr lang="en-US" dirty="0">
                          <a:effectLst/>
                        </a:rPr>
                        <a:t>1,5</a:t>
                      </a:r>
                    </a:p>
                  </a:txBody>
                  <a:tcPr anchor="ctr"/>
                </a:tc>
                <a:tc>
                  <a:txBody>
                    <a:bodyPr/>
                    <a:lstStyle/>
                    <a:p>
                      <a:pPr algn="r"/>
                      <a:r>
                        <a:rPr lang="en-US" dirty="0">
                          <a:effectLst/>
                        </a:rPr>
                        <a:t>8</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3930485195"/>
                  </a:ext>
                </a:extLst>
              </a:tr>
              <a:tr h="0">
                <a:tc>
                  <a:txBody>
                    <a:bodyPr/>
                    <a:lstStyle/>
                    <a:p>
                      <a:pPr>
                        <a:buNone/>
                      </a:pPr>
                      <a:r>
                        <a:rPr lang="en-US" dirty="0" err="1">
                          <a:effectLst/>
                        </a:rPr>
                        <a:t>Vir</a:t>
                      </a:r>
                    </a:p>
                  </a:txBody>
                  <a:tcPr anchor="ctr"/>
                </a:tc>
                <a:tc>
                  <a:txBody>
                    <a:bodyPr/>
                    <a:lstStyle/>
                    <a:p>
                      <a:pPr algn="r"/>
                      <a:r>
                        <a:rPr lang="en-US" dirty="0">
                          <a:effectLst/>
                        </a:rPr>
                        <a:t>598</a:t>
                      </a:r>
                    </a:p>
                  </a:txBody>
                  <a:tcPr anchor="ctr"/>
                </a:tc>
                <a:tc>
                  <a:txBody>
                    <a:bodyPr/>
                    <a:lstStyle/>
                    <a:p>
                      <a:pPr algn="r"/>
                      <a:r>
                        <a:rPr lang="en-US" dirty="0">
                          <a:effectLst/>
                        </a:rPr>
                        <a:t>0,6</a:t>
                      </a:r>
                    </a:p>
                  </a:txBody>
                  <a:tcPr anchor="ctr"/>
                </a:tc>
                <a:tc>
                  <a:txBody>
                    <a:bodyPr/>
                    <a:lstStyle/>
                    <a:p>
                      <a:pPr algn="r"/>
                      <a:r>
                        <a:rPr lang="en-US" dirty="0">
                          <a:effectLst/>
                        </a:rPr>
                        <a:t>4</a:t>
                      </a:r>
                    </a:p>
                  </a:txBody>
                  <a:tcPr anchor="ctr"/>
                </a:tc>
                <a:tc>
                  <a:txBody>
                    <a:bodyPr/>
                    <a:lstStyle/>
                    <a:p>
                      <a:pPr>
                        <a:buNone/>
                      </a:pPr>
                      <a:r>
                        <a:rPr lang="en-US" dirty="0" err="1">
                          <a:effectLst/>
                        </a:rPr>
                        <a:t>Gornja</a:t>
                      </a:r>
                      <a:r>
                        <a:rPr lang="en-US" dirty="0">
                          <a:effectLst/>
                        </a:rPr>
                        <a:t> </a:t>
                      </a:r>
                      <a:r>
                        <a:rPr lang="en-US" dirty="0" err="1">
                          <a:effectLst/>
                        </a:rPr>
                        <a:t>jezera</a:t>
                      </a:r>
                    </a:p>
                  </a:txBody>
                  <a:tcPr anchor="ctr"/>
                </a:tc>
                <a:extLst>
                  <a:ext uri="{0D108BD9-81ED-4DB2-BD59-A6C34878D82A}">
                    <a16:rowId xmlns:a16="http://schemas.microsoft.com/office/drawing/2014/main" val="3495939892"/>
                  </a:ext>
                </a:extLst>
              </a:tr>
              <a:tr h="0">
                <a:tc>
                  <a:txBody>
                    <a:bodyPr/>
                    <a:lstStyle/>
                    <a:p>
                      <a:pPr>
                        <a:buNone/>
                      </a:pPr>
                      <a:r>
                        <a:rPr lang="en-US" dirty="0" err="1">
                          <a:effectLst/>
                        </a:rPr>
                        <a:t>Gavanovac</a:t>
                      </a:r>
                    </a:p>
                  </a:txBody>
                  <a:tcPr anchor="ctr"/>
                </a:tc>
                <a:tc>
                  <a:txBody>
                    <a:bodyPr/>
                    <a:lstStyle/>
                    <a:p>
                      <a:pPr algn="r"/>
                      <a:r>
                        <a:rPr lang="en-US" dirty="0">
                          <a:effectLst/>
                        </a:rPr>
                        <a:t>514</a:t>
                      </a:r>
                    </a:p>
                  </a:txBody>
                  <a:tcPr anchor="ctr"/>
                </a:tc>
                <a:tc>
                  <a:txBody>
                    <a:bodyPr/>
                    <a:lstStyle/>
                    <a:p>
                      <a:pPr algn="r"/>
                      <a:r>
                        <a:rPr lang="en-US" dirty="0">
                          <a:effectLst/>
                        </a:rPr>
                        <a:t>1,0</a:t>
                      </a:r>
                    </a:p>
                  </a:txBody>
                  <a:tcPr anchor="ctr"/>
                </a:tc>
                <a:tc>
                  <a:txBody>
                    <a:bodyPr/>
                    <a:lstStyle/>
                    <a:p>
                      <a:pPr algn="r"/>
                      <a:r>
                        <a:rPr lang="en-US" dirty="0">
                          <a:effectLst/>
                        </a:rPr>
                        <a:t>10</a:t>
                      </a:r>
                    </a:p>
                  </a:txBody>
                  <a:tcPr anchor="ctr"/>
                </a:tc>
                <a:tc>
                  <a:txBody>
                    <a:bodyPr/>
                    <a:lstStyle/>
                    <a:p>
                      <a:pPr>
                        <a:buNone/>
                      </a:pPr>
                      <a:r>
                        <a:rPr lang="en-US" dirty="0">
                          <a:effectLst/>
                        </a:rPr>
                        <a:t>Donja </a:t>
                      </a:r>
                      <a:r>
                        <a:rPr lang="en-US" dirty="0" err="1">
                          <a:effectLst/>
                        </a:rPr>
                        <a:t>jezera</a:t>
                      </a:r>
                    </a:p>
                  </a:txBody>
                  <a:tcPr anchor="ctr"/>
                </a:tc>
                <a:extLst>
                  <a:ext uri="{0D108BD9-81ED-4DB2-BD59-A6C34878D82A}">
                    <a16:rowId xmlns:a16="http://schemas.microsoft.com/office/drawing/2014/main" val="3421461819"/>
                  </a:ext>
                </a:extLst>
              </a:tr>
              <a:tr h="0">
                <a:tc>
                  <a:txBody>
                    <a:bodyPr/>
                    <a:lstStyle/>
                    <a:p>
                      <a:pPr>
                        <a:buNone/>
                      </a:pPr>
                      <a:r>
                        <a:rPr lang="en-US" dirty="0" err="1">
                          <a:effectLst/>
                        </a:rPr>
                        <a:t>Kaluđerovac</a:t>
                      </a:r>
                    </a:p>
                  </a:txBody>
                  <a:tcPr anchor="ctr"/>
                </a:tc>
                <a:tc>
                  <a:txBody>
                    <a:bodyPr/>
                    <a:lstStyle/>
                    <a:p>
                      <a:pPr algn="r"/>
                      <a:r>
                        <a:rPr lang="en-US" dirty="0">
                          <a:effectLst/>
                        </a:rPr>
                        <a:t>505</a:t>
                      </a:r>
                    </a:p>
                  </a:txBody>
                  <a:tcPr anchor="ctr"/>
                </a:tc>
                <a:tc>
                  <a:txBody>
                    <a:bodyPr/>
                    <a:lstStyle/>
                    <a:p>
                      <a:pPr algn="r"/>
                      <a:r>
                        <a:rPr lang="en-US" dirty="0">
                          <a:effectLst/>
                        </a:rPr>
                        <a:t>2,1</a:t>
                      </a:r>
                    </a:p>
                  </a:txBody>
                  <a:tcPr anchor="ctr"/>
                </a:tc>
                <a:tc>
                  <a:txBody>
                    <a:bodyPr/>
                    <a:lstStyle/>
                    <a:p>
                      <a:pPr algn="r"/>
                      <a:r>
                        <a:rPr lang="en-US" dirty="0">
                          <a:effectLst/>
                        </a:rPr>
                        <a:t>13</a:t>
                      </a:r>
                    </a:p>
                  </a:txBody>
                  <a:tcPr anchor="ctr"/>
                </a:tc>
                <a:tc>
                  <a:txBody>
                    <a:bodyPr/>
                    <a:lstStyle/>
                    <a:p>
                      <a:pPr>
                        <a:buNone/>
                      </a:pPr>
                      <a:r>
                        <a:rPr lang="en-US" dirty="0">
                          <a:effectLst/>
                        </a:rPr>
                        <a:t>Donja </a:t>
                      </a:r>
                      <a:r>
                        <a:rPr lang="en-US" dirty="0" err="1">
                          <a:effectLst/>
                        </a:rPr>
                        <a:t>jezera</a:t>
                      </a:r>
                    </a:p>
                  </a:txBody>
                  <a:tcPr anchor="ctr"/>
                </a:tc>
                <a:extLst>
                  <a:ext uri="{0D108BD9-81ED-4DB2-BD59-A6C34878D82A}">
                    <a16:rowId xmlns:a16="http://schemas.microsoft.com/office/drawing/2014/main" val="3857662119"/>
                  </a:ext>
                </a:extLst>
              </a:tr>
              <a:tr h="0">
                <a:tc>
                  <a:txBody>
                    <a:bodyPr/>
                    <a:lstStyle/>
                    <a:p>
                      <a:pPr>
                        <a:buNone/>
                      </a:pPr>
                      <a:r>
                        <a:rPr lang="en-US" dirty="0" err="1">
                          <a:effectLst/>
                        </a:rPr>
                        <a:t>Milanovac</a:t>
                      </a:r>
                    </a:p>
                  </a:txBody>
                  <a:tcPr anchor="ctr"/>
                </a:tc>
                <a:tc>
                  <a:txBody>
                    <a:bodyPr/>
                    <a:lstStyle/>
                    <a:p>
                      <a:pPr algn="r"/>
                      <a:r>
                        <a:rPr lang="en-US" dirty="0">
                          <a:effectLst/>
                        </a:rPr>
                        <a:t>523</a:t>
                      </a:r>
                    </a:p>
                  </a:txBody>
                  <a:tcPr anchor="ctr"/>
                </a:tc>
                <a:tc>
                  <a:txBody>
                    <a:bodyPr/>
                    <a:lstStyle/>
                    <a:p>
                      <a:pPr algn="r"/>
                      <a:r>
                        <a:rPr lang="en-US" dirty="0">
                          <a:effectLst/>
                        </a:rPr>
                        <a:t>3,2</a:t>
                      </a:r>
                    </a:p>
                  </a:txBody>
                  <a:tcPr anchor="ctr"/>
                </a:tc>
                <a:tc>
                  <a:txBody>
                    <a:bodyPr/>
                    <a:lstStyle/>
                    <a:p>
                      <a:pPr algn="r"/>
                      <a:r>
                        <a:rPr lang="en-US" dirty="0">
                          <a:effectLst/>
                        </a:rPr>
                        <a:t>18</a:t>
                      </a:r>
                    </a:p>
                  </a:txBody>
                  <a:tcPr anchor="ctr"/>
                </a:tc>
                <a:tc>
                  <a:txBody>
                    <a:bodyPr/>
                    <a:lstStyle/>
                    <a:p>
                      <a:pPr>
                        <a:buNone/>
                      </a:pPr>
                      <a:r>
                        <a:rPr lang="en-US" dirty="0">
                          <a:effectLst/>
                        </a:rPr>
                        <a:t>Donja </a:t>
                      </a:r>
                      <a:r>
                        <a:rPr lang="en-US" dirty="0" err="1">
                          <a:effectLst/>
                        </a:rPr>
                        <a:t>jezera</a:t>
                      </a:r>
                    </a:p>
                  </a:txBody>
                  <a:tcPr anchor="ctr"/>
                </a:tc>
                <a:extLst>
                  <a:ext uri="{0D108BD9-81ED-4DB2-BD59-A6C34878D82A}">
                    <a16:rowId xmlns:a16="http://schemas.microsoft.com/office/drawing/2014/main" val="1038177578"/>
                  </a:ext>
                </a:extLst>
              </a:tr>
              <a:tr h="0">
                <a:tc>
                  <a:txBody>
                    <a:bodyPr/>
                    <a:lstStyle/>
                    <a:p>
                      <a:pPr>
                        <a:buNone/>
                      </a:pPr>
                      <a:r>
                        <a:rPr lang="en-US" dirty="0" err="1">
                          <a:effectLst/>
                        </a:rPr>
                        <a:t>Novakovića</a:t>
                      </a:r>
                      <a:r>
                        <a:rPr lang="en-US" dirty="0">
                          <a:effectLst/>
                        </a:rPr>
                        <a:t> </a:t>
                      </a:r>
                      <a:r>
                        <a:rPr lang="en-US" dirty="0" err="1">
                          <a:effectLst/>
                        </a:rPr>
                        <a:t>Brod</a:t>
                      </a:r>
                    </a:p>
                  </a:txBody>
                  <a:tcPr anchor="ctr"/>
                </a:tc>
                <a:tc>
                  <a:txBody>
                    <a:bodyPr/>
                    <a:lstStyle/>
                    <a:p>
                      <a:pPr algn="r"/>
                      <a:r>
                        <a:rPr lang="en-US" dirty="0">
                          <a:effectLst/>
                        </a:rPr>
                        <a:t>503</a:t>
                      </a:r>
                    </a:p>
                  </a:txBody>
                  <a:tcPr anchor="ctr"/>
                </a:tc>
                <a:tc>
                  <a:txBody>
                    <a:bodyPr/>
                    <a:lstStyle/>
                    <a:p>
                      <a:pPr algn="r"/>
                      <a:r>
                        <a:rPr lang="en-US" dirty="0">
                          <a:effectLst/>
                        </a:rPr>
                        <a:t>0,4</a:t>
                      </a:r>
                    </a:p>
                  </a:txBody>
                  <a:tcPr anchor="ctr"/>
                </a:tc>
                <a:tc>
                  <a:txBody>
                    <a:bodyPr/>
                    <a:lstStyle/>
                    <a:p>
                      <a:pPr algn="r"/>
                      <a:r>
                        <a:rPr lang="en-US" dirty="0">
                          <a:effectLst/>
                        </a:rPr>
                        <a:t>3</a:t>
                      </a:r>
                    </a:p>
                  </a:txBody>
                  <a:tcPr anchor="ctr"/>
                </a:tc>
                <a:tc>
                  <a:txBody>
                    <a:bodyPr/>
                    <a:lstStyle/>
                    <a:p>
                      <a:pPr>
                        <a:buNone/>
                      </a:pPr>
                      <a:r>
                        <a:rPr lang="en-US" dirty="0">
                          <a:effectLst/>
                        </a:rPr>
                        <a:t>Donja </a:t>
                      </a:r>
                      <a:r>
                        <a:rPr lang="en-US" dirty="0" err="1">
                          <a:effectLst/>
                        </a:rPr>
                        <a:t>jezera</a:t>
                      </a:r>
                    </a:p>
                  </a:txBody>
                  <a:tcPr anchor="ctr"/>
                </a:tc>
                <a:extLst>
                  <a:ext uri="{0D108BD9-81ED-4DB2-BD59-A6C34878D82A}">
                    <a16:rowId xmlns:a16="http://schemas.microsoft.com/office/drawing/2014/main" val="1938948874"/>
                  </a:ext>
                </a:extLst>
              </a:tr>
            </a:tbl>
          </a:graphicData>
        </a:graphic>
      </p:graphicFrame>
    </p:spTree>
    <p:extLst>
      <p:ext uri="{BB962C8B-B14F-4D97-AF65-F5344CB8AC3E}">
        <p14:creationId xmlns:p14="http://schemas.microsoft.com/office/powerpoint/2010/main" val="183276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F379-2915-475D-B326-FE3293165877}"/>
              </a:ext>
            </a:extLst>
          </p:cNvPr>
          <p:cNvSpPr>
            <a:spLocks noGrp="1"/>
          </p:cNvSpPr>
          <p:nvPr>
            <p:ph type="title"/>
          </p:nvPr>
        </p:nvSpPr>
        <p:spPr/>
        <p:txBody>
          <a:bodyPr/>
          <a:lstStyle/>
          <a:p>
            <a:r>
              <a:rPr lang="en-US" dirty="0" err="1"/>
              <a:t>Oberfläche</a:t>
            </a:r>
          </a:p>
          <a:p>
            <a:endParaRPr lang="en-US" dirty="0"/>
          </a:p>
        </p:txBody>
      </p:sp>
      <p:sp>
        <p:nvSpPr>
          <p:cNvPr id="3" name="Content Placeholder 2">
            <a:extLst>
              <a:ext uri="{FF2B5EF4-FFF2-40B4-BE49-F238E27FC236}">
                <a16:creationId xmlns:a16="http://schemas.microsoft.com/office/drawing/2014/main" id="{7F53B289-1685-42B8-9F20-2D36E6FE21DF}"/>
              </a:ext>
            </a:extLst>
          </p:cNvPr>
          <p:cNvSpPr>
            <a:spLocks noGrp="1"/>
          </p:cNvSpPr>
          <p:nvPr>
            <p:ph idx="1"/>
          </p:nvPr>
        </p:nvSpPr>
        <p:spPr/>
        <p:txBody>
          <a:bodyPr vert="horz" lIns="91440" tIns="45720" rIns="91440" bIns="45720" rtlCol="0" anchor="t">
            <a:normAutofit/>
          </a:bodyPr>
          <a:lstStyle/>
          <a:p>
            <a:r>
              <a:rPr lang="en-US" dirty="0"/>
              <a:t>Die </a:t>
            </a:r>
            <a:r>
              <a:rPr lang="en-US" dirty="0" err="1"/>
              <a:t>Gesamtfläche</a:t>
            </a:r>
            <a:r>
              <a:rPr lang="en-US" dirty="0"/>
              <a:t> </a:t>
            </a:r>
            <a:r>
              <a:rPr lang="en-US" dirty="0" err="1"/>
              <a:t>beträgt</a:t>
            </a:r>
            <a:r>
              <a:rPr lang="en-US" dirty="0"/>
              <a:t> 29.685 </a:t>
            </a:r>
            <a:r>
              <a:rPr lang="en-US" dirty="0" err="1"/>
              <a:t>Hektar</a:t>
            </a:r>
            <a:r>
              <a:rPr lang="en-US" dirty="0"/>
              <a:t>, </a:t>
            </a:r>
            <a:r>
              <a:rPr lang="en-US" dirty="0" err="1"/>
              <a:t>davon</a:t>
            </a:r>
            <a:r>
              <a:rPr lang="en-US" dirty="0"/>
              <a:t> </a:t>
            </a:r>
            <a:r>
              <a:rPr lang="en-US" dirty="0" err="1"/>
              <a:t>ist</a:t>
            </a:r>
            <a:r>
              <a:rPr lang="en-US" dirty="0"/>
              <a:t> der See 200 </a:t>
            </a:r>
            <a:r>
              <a:rPr lang="en-US" dirty="0" err="1"/>
              <a:t>Hektar</a:t>
            </a:r>
            <a:r>
              <a:rPr lang="en-US" dirty="0"/>
              <a:t>, der Wald </a:t>
            </a:r>
            <a:r>
              <a:rPr lang="en-US" dirty="0" err="1"/>
              <a:t>ist</a:t>
            </a:r>
            <a:r>
              <a:rPr lang="en-US" dirty="0"/>
              <a:t> 13.320 </a:t>
            </a:r>
            <a:r>
              <a:rPr lang="en-US" dirty="0" err="1"/>
              <a:t>Hektar</a:t>
            </a:r>
            <a:r>
              <a:rPr lang="en-US" dirty="0"/>
              <a:t> und der Rest </a:t>
            </a:r>
            <a:r>
              <a:rPr lang="en-US" dirty="0" err="1"/>
              <a:t>sind</a:t>
            </a:r>
            <a:r>
              <a:rPr lang="en-US" dirty="0"/>
              <a:t> Wiesen und </a:t>
            </a:r>
            <a:r>
              <a:rPr lang="en-US" dirty="0" err="1"/>
              <a:t>andere</a:t>
            </a:r>
            <a:r>
              <a:rPr lang="en-US" dirty="0"/>
              <a:t> </a:t>
            </a:r>
            <a:r>
              <a:rPr lang="en-US" dirty="0" err="1"/>
              <a:t>Gebiete</a:t>
            </a:r>
            <a:r>
              <a:rPr lang="en-US" dirty="0"/>
              <a:t>. Die </a:t>
            </a:r>
            <a:r>
              <a:rPr lang="en-US" dirty="0" err="1"/>
              <a:t>durchschnittliche</a:t>
            </a:r>
            <a:r>
              <a:rPr lang="en-US" dirty="0"/>
              <a:t> </a:t>
            </a:r>
            <a:r>
              <a:rPr lang="en-US" dirty="0" err="1"/>
              <a:t>Höhe</a:t>
            </a:r>
            <a:r>
              <a:rPr lang="en-US" dirty="0"/>
              <a:t> </a:t>
            </a:r>
            <a:r>
              <a:rPr lang="en-US" dirty="0" err="1"/>
              <a:t>beträgt</a:t>
            </a:r>
            <a:r>
              <a:rPr lang="en-US" dirty="0"/>
              <a:t> 600 m.</a:t>
            </a:r>
          </a:p>
        </p:txBody>
      </p:sp>
    </p:spTree>
    <p:extLst>
      <p:ext uri="{BB962C8B-B14F-4D97-AF65-F5344CB8AC3E}">
        <p14:creationId xmlns:p14="http://schemas.microsoft.com/office/powerpoint/2010/main" val="412562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53491-2C90-4A69-B33F-940391B14297}"/>
              </a:ext>
            </a:extLst>
          </p:cNvPr>
          <p:cNvSpPr>
            <a:spLocks noGrp="1"/>
          </p:cNvSpPr>
          <p:nvPr>
            <p:ph type="title"/>
          </p:nvPr>
        </p:nvSpPr>
        <p:spPr/>
        <p:txBody>
          <a:bodyPr/>
          <a:lstStyle/>
          <a:p>
            <a:endParaRPr lang="en-US"/>
          </a:p>
        </p:txBody>
      </p:sp>
      <p:pic>
        <p:nvPicPr>
          <p:cNvPr id="4" name="Picture 4" descr="A tree with a mountain in the background&#10;&#10;Description generated with very high confidence">
            <a:extLst>
              <a:ext uri="{FF2B5EF4-FFF2-40B4-BE49-F238E27FC236}">
                <a16:creationId xmlns:a16="http://schemas.microsoft.com/office/drawing/2014/main" id="{F80A475C-6EB1-452C-8F5C-9853C660DE93}"/>
              </a:ext>
            </a:extLst>
          </p:cNvPr>
          <p:cNvPicPr>
            <a:picLocks noGrp="1" noChangeAspect="1"/>
          </p:cNvPicPr>
          <p:nvPr>
            <p:ph idx="1"/>
          </p:nvPr>
        </p:nvPicPr>
        <p:blipFill>
          <a:blip r:embed="rId2"/>
          <a:stretch>
            <a:fillRect/>
          </a:stretch>
        </p:blipFill>
        <p:spPr>
          <a:xfrm>
            <a:off x="3623508" y="-109268"/>
            <a:ext cx="6846811" cy="7041910"/>
          </a:xfrm>
          <a:prstGeom prst="rect">
            <a:avLst/>
          </a:prstGeom>
        </p:spPr>
      </p:pic>
    </p:spTree>
    <p:extLst>
      <p:ext uri="{BB962C8B-B14F-4D97-AF65-F5344CB8AC3E}">
        <p14:creationId xmlns:p14="http://schemas.microsoft.com/office/powerpoint/2010/main" val="279103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B56A-8BF3-4A56-A37C-A46D0286A74B}"/>
              </a:ext>
            </a:extLst>
          </p:cNvPr>
          <p:cNvSpPr>
            <a:spLocks noGrp="1"/>
          </p:cNvSpPr>
          <p:nvPr>
            <p:ph type="ctrTitle"/>
          </p:nvPr>
        </p:nvSpPr>
        <p:spPr>
          <a:xfrm>
            <a:off x="2589213" y="2112034"/>
            <a:ext cx="8915399" cy="2262781"/>
          </a:xfrm>
        </p:spPr>
        <p:txBody>
          <a:bodyPr/>
          <a:lstStyle/>
          <a:p>
            <a:r>
              <a:rPr lang="en-US" dirty="0" err="1"/>
              <a:t>Danke</a:t>
            </a:r>
            <a:r>
              <a:rPr lang="en-US" dirty="0"/>
              <a:t> </a:t>
            </a:r>
            <a:r>
              <a:rPr lang="en-US" dirty="0" err="1"/>
              <a:t>für</a:t>
            </a:r>
            <a:r>
              <a:rPr lang="en-US" dirty="0"/>
              <a:t> </a:t>
            </a:r>
            <a:r>
              <a:rPr lang="en-US" dirty="0" err="1"/>
              <a:t>Ihre</a:t>
            </a:r>
            <a:r>
              <a:rPr lang="en-US" dirty="0"/>
              <a:t> </a:t>
            </a:r>
            <a:r>
              <a:rPr lang="en-US" dirty="0" err="1"/>
              <a:t>Aufmerksamkeit</a:t>
            </a:r>
          </a:p>
        </p:txBody>
      </p:sp>
      <p:sp>
        <p:nvSpPr>
          <p:cNvPr id="3" name="Subtitle 2">
            <a:extLst>
              <a:ext uri="{FF2B5EF4-FFF2-40B4-BE49-F238E27FC236}">
                <a16:creationId xmlns:a16="http://schemas.microsoft.com/office/drawing/2014/main" id="{3E14835F-78E7-472C-8200-B41423659153}"/>
              </a:ext>
            </a:extLst>
          </p:cNvPr>
          <p:cNvSpPr>
            <a:spLocks noGrp="1"/>
          </p:cNvSpPr>
          <p:nvPr>
            <p:ph type="subTitle" idx="1"/>
          </p:nvPr>
        </p:nvSpPr>
        <p:spPr/>
        <p:txBody>
          <a:bodyPr/>
          <a:lstStyle/>
          <a:p>
            <a:pPr algn="ctr"/>
            <a:r>
              <a:rPr lang="en-US" dirty="0"/>
              <a:t>                                  Quelle: Wikipedia</a:t>
            </a:r>
          </a:p>
        </p:txBody>
      </p:sp>
    </p:spTree>
    <p:extLst>
      <p:ext uri="{BB962C8B-B14F-4D97-AF65-F5344CB8AC3E}">
        <p14:creationId xmlns:p14="http://schemas.microsoft.com/office/powerpoint/2010/main" val="339149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163</Words>
  <Application>Microsoft Office PowerPoint</Application>
  <PresentationFormat>Široki zaslon</PresentationFormat>
  <Paragraphs>95</Paragraphs>
  <Slides>7</Slides>
  <Notes>1</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7</vt:i4>
      </vt:variant>
    </vt:vector>
  </HeadingPairs>
  <TitlesOfParts>
    <vt:vector size="13" baseType="lpstr">
      <vt:lpstr>Arial</vt:lpstr>
      <vt:lpstr>Calibri</vt:lpstr>
      <vt:lpstr>Calibri Light</vt:lpstr>
      <vt:lpstr>Century Gothic</vt:lpstr>
      <vt:lpstr>Wingdings 3</vt:lpstr>
      <vt:lpstr>Wisp</vt:lpstr>
      <vt:lpstr>Plitvicer Seen</vt:lpstr>
      <vt:lpstr>PowerPoint prezentacija</vt:lpstr>
      <vt:lpstr>PowerPoint prezentacija</vt:lpstr>
      <vt:lpstr>PowerPoint prezentacija</vt:lpstr>
      <vt:lpstr>Oberfläche </vt:lpstr>
      <vt:lpstr>PowerPoint prezentacija</vt:lpstr>
      <vt:lpstr>Danke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Windows User</cp:lastModifiedBy>
  <cp:revision>49</cp:revision>
  <dcterms:created xsi:type="dcterms:W3CDTF">2013-07-15T20:26:40Z</dcterms:created>
  <dcterms:modified xsi:type="dcterms:W3CDTF">2020-01-14T09:44:46Z</dcterms:modified>
</cp:coreProperties>
</file>