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1.jpeg" ContentType="image/jpeg"/>
  <Override PartName="/ppt/media/image8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9.png" ContentType="image/png"/>
  <Override PartName="/ppt/media/image7.jpeg" ContentType="image/jpeg"/>
  <Override PartName="/ppt/media/image10.png" ContentType="image/png"/>
  <Override PartName="/ppt/media/image12.jpeg" ContentType="image/jpeg"/>
  <Override PartName="/ppt/media/image13.jpeg" ContentType="image/jpeg"/>
  <Override PartName="/ppt/media/image1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CS" sz="4400" spc="-1" strike="noStrike">
                <a:solidFill>
                  <a:srgbClr val="ffffff"/>
                </a:solidFill>
                <a:latin typeface="Calibri"/>
              </a:rPr>
              <a:t>Click to edit Master title style</a:t>
            </a:r>
            <a:endParaRPr b="0" lang="sr-Latn-C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B833F11-C850-4778-97C0-BA9AE91D2DA4}" type="datetime">
              <a:rPr b="0" lang="hr-HR" sz="1200" spc="-1" strike="noStrike">
                <a:solidFill>
                  <a:srgbClr val="ffffff"/>
                </a:solidFill>
                <a:latin typeface="Calibri"/>
              </a:rPr>
              <a:t>18.03.20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743A8E0-20D8-4ACB-9283-BBF296EB5A9A}" type="slidenum">
              <a:rPr b="0" lang="hr-HR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r-Latn-CS" sz="3200" spc="-1" strike="noStrike">
                <a:solidFill>
                  <a:srgbClr val="ffffff"/>
                </a:solidFill>
                <a:latin typeface="Calibri"/>
              </a:rPr>
              <a:t>Kliknite za uređivanje oblika teksta</a:t>
            </a:r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sr-Latn-CS" sz="2400" spc="-1" strike="noStrike">
                <a:solidFill>
                  <a:srgbClr val="ffffff"/>
                </a:solidFill>
                <a:latin typeface="Calibri"/>
              </a:rPr>
              <a:t>Druga razina konture</a:t>
            </a:r>
            <a:endParaRPr b="0" lang="sr-Latn-CS" sz="2400" spc="-1" strike="noStrike">
              <a:solidFill>
                <a:srgbClr val="ffffff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ffffff"/>
                </a:solidFill>
                <a:latin typeface="Calibri"/>
              </a:rPr>
              <a:t>Treća razina konture</a:t>
            </a:r>
            <a:endParaRPr b="0" lang="sr-Latn-CS" sz="2000" spc="-1" strike="noStrike">
              <a:solidFill>
                <a:srgbClr val="ffffff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sr-Latn-CS" sz="2000" spc="-1" strike="noStrike">
                <a:solidFill>
                  <a:srgbClr val="ffffff"/>
                </a:solidFill>
                <a:latin typeface="Calibri"/>
              </a:rPr>
              <a:t>Četvrta razina kontura</a:t>
            </a:r>
            <a:endParaRPr b="0" lang="sr-Latn-CS" sz="2000" spc="-1" strike="noStrike">
              <a:solidFill>
                <a:srgbClr val="ffffff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ffffff"/>
                </a:solidFill>
                <a:latin typeface="Calibri"/>
              </a:rPr>
              <a:t>Peta razina kontura</a:t>
            </a:r>
            <a:endParaRPr b="0" lang="sr-Latn-CS" sz="2000" spc="-1" strike="noStrike">
              <a:solidFill>
                <a:srgbClr val="ffffff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ffffff"/>
                </a:solidFill>
                <a:latin typeface="Calibri"/>
              </a:rPr>
              <a:t>Šesta razina kontura</a:t>
            </a:r>
            <a:endParaRPr b="0" lang="sr-Latn-CS" sz="2000" spc="-1" strike="noStrike">
              <a:solidFill>
                <a:srgbClr val="ffffff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ffffff"/>
                </a:solidFill>
                <a:latin typeface="Calibri"/>
              </a:rPr>
              <a:t>Sedma razina konture</a:t>
            </a:r>
            <a:endParaRPr b="0" lang="sr-Latn-CS" sz="20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CS" sz="4400" spc="-1" strike="noStrike">
                <a:solidFill>
                  <a:srgbClr val="ffffff"/>
                </a:solidFill>
                <a:latin typeface="Calibri"/>
              </a:rPr>
              <a:t>Click to edit Master title style</a:t>
            </a:r>
            <a:endParaRPr b="0" lang="sr-Latn-C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CS" sz="3200" spc="-1" strike="noStrike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–"/>
            </a:pPr>
            <a:r>
              <a:rPr b="0" lang="sr-Latn-CS" sz="2800" spc="-1" strike="noStrike">
                <a:solidFill>
                  <a:srgbClr val="ffffff"/>
                </a:solidFill>
                <a:latin typeface="Calibri"/>
              </a:rPr>
              <a:t>Second level</a:t>
            </a:r>
            <a:endParaRPr b="0" lang="sr-Latn-CS" sz="2800" spc="-1" strike="noStrike">
              <a:solidFill>
                <a:srgbClr val="ffffff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CS" sz="2400" spc="-1" strike="noStrike">
                <a:solidFill>
                  <a:srgbClr val="ffffff"/>
                </a:solidFill>
                <a:latin typeface="Calibri"/>
              </a:rPr>
              <a:t>Third level</a:t>
            </a:r>
            <a:endParaRPr b="0" lang="sr-Latn-CS" sz="2400" spc="-1" strike="noStrike">
              <a:solidFill>
                <a:srgbClr val="ffffff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–"/>
            </a:pPr>
            <a:r>
              <a:rPr b="0" lang="sr-Latn-CS" sz="2000" spc="-1" strike="noStrike">
                <a:solidFill>
                  <a:srgbClr val="ffffff"/>
                </a:solidFill>
                <a:latin typeface="Calibri"/>
              </a:rPr>
              <a:t>Fourth level</a:t>
            </a:r>
            <a:endParaRPr b="0" lang="sr-Latn-CS" sz="2000" spc="-1" strike="noStrike">
              <a:solidFill>
                <a:srgbClr val="ffffff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»"/>
            </a:pPr>
            <a:r>
              <a:rPr b="0" lang="sr-Latn-CS" sz="2000" spc="-1" strike="noStrike">
                <a:solidFill>
                  <a:srgbClr val="ffffff"/>
                </a:solidFill>
                <a:latin typeface="Calibri"/>
              </a:rPr>
              <a:t>Fifth level</a:t>
            </a:r>
            <a:endParaRPr b="0" lang="sr-Latn-CS" sz="20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7597812-5E4D-4A23-AADD-0313F67BA1AD}" type="datetime">
              <a:rPr b="0" lang="hr-HR" sz="1200" spc="-1" strike="noStrike">
                <a:solidFill>
                  <a:srgbClr val="ffffff"/>
                </a:solidFill>
                <a:latin typeface="Calibri"/>
              </a:rPr>
              <a:t>18.03.20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19779F4-1ECB-4571-9903-77E6C4D1BE8F}" type="slidenum">
              <a:rPr b="0" lang="hr-HR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CS" sz="4400" spc="-1" strike="noStrike">
                <a:solidFill>
                  <a:srgbClr val="ffffff"/>
                </a:solidFill>
                <a:latin typeface="Calibri"/>
              </a:rPr>
              <a:t>Click to edit Master title style</a:t>
            </a:r>
            <a:endParaRPr b="0" lang="sr-Latn-C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sr-Latn-CS" sz="2400" spc="-1" strike="noStrike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b="0" lang="sr-Latn-CS" sz="2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CS" sz="2400" spc="-1" strike="noStrike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b="0" lang="sr-Latn-CS" sz="2400" spc="-1" strike="noStrike">
              <a:solidFill>
                <a:srgbClr val="ffffff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–"/>
            </a:pPr>
            <a:r>
              <a:rPr b="0" lang="sr-Latn-CS" sz="2000" spc="-1" strike="noStrike">
                <a:solidFill>
                  <a:srgbClr val="ffffff"/>
                </a:solidFill>
                <a:latin typeface="Calibri"/>
              </a:rPr>
              <a:t>Second level</a:t>
            </a:r>
            <a:endParaRPr b="0" lang="sr-Latn-CS" sz="2000" spc="-1" strike="noStrike">
              <a:solidFill>
                <a:srgbClr val="ffffff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CS" sz="1800" spc="-1" strike="noStrike">
                <a:solidFill>
                  <a:srgbClr val="ffffff"/>
                </a:solidFill>
                <a:latin typeface="Calibri"/>
              </a:rPr>
              <a:t>Third level</a:t>
            </a:r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Arial"/>
              <a:buChar char="–"/>
            </a:pPr>
            <a:r>
              <a:rPr b="0" lang="sr-Latn-CS" sz="1600" spc="-1" strike="noStrike">
                <a:solidFill>
                  <a:srgbClr val="ffffff"/>
                </a:solidFill>
                <a:latin typeface="Calibri"/>
              </a:rPr>
              <a:t>Fourth level</a:t>
            </a:r>
            <a:endParaRPr b="0" lang="sr-Latn-CS" sz="1600" spc="-1" strike="noStrike">
              <a:solidFill>
                <a:srgbClr val="ffffff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Arial"/>
              <a:buChar char="»"/>
            </a:pPr>
            <a:r>
              <a:rPr b="0" lang="sr-Latn-CS" sz="1600" spc="-1" strike="noStrike">
                <a:solidFill>
                  <a:srgbClr val="ffffff"/>
                </a:solidFill>
                <a:latin typeface="Calibri"/>
              </a:rPr>
              <a:t>Fifth level</a:t>
            </a:r>
            <a:endParaRPr b="0" lang="sr-Latn-C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sr-Latn-CS" sz="2400" spc="-1" strike="noStrike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b="0" lang="sr-Latn-CS" sz="2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CS" sz="2400" spc="-1" strike="noStrike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b="0" lang="sr-Latn-CS" sz="2400" spc="-1" strike="noStrike">
              <a:solidFill>
                <a:srgbClr val="ffffff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–"/>
            </a:pPr>
            <a:r>
              <a:rPr b="0" lang="sr-Latn-CS" sz="2000" spc="-1" strike="noStrike">
                <a:solidFill>
                  <a:srgbClr val="ffffff"/>
                </a:solidFill>
                <a:latin typeface="Calibri"/>
              </a:rPr>
              <a:t>Second level</a:t>
            </a:r>
            <a:endParaRPr b="0" lang="sr-Latn-CS" sz="2000" spc="-1" strike="noStrike">
              <a:solidFill>
                <a:srgbClr val="ffffff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CS" sz="1800" spc="-1" strike="noStrike">
                <a:solidFill>
                  <a:srgbClr val="ffffff"/>
                </a:solidFill>
                <a:latin typeface="Calibri"/>
              </a:rPr>
              <a:t>Third level</a:t>
            </a:r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Arial"/>
              <a:buChar char="–"/>
            </a:pPr>
            <a:r>
              <a:rPr b="0" lang="sr-Latn-CS" sz="1600" spc="-1" strike="noStrike">
                <a:solidFill>
                  <a:srgbClr val="ffffff"/>
                </a:solidFill>
                <a:latin typeface="Calibri"/>
              </a:rPr>
              <a:t>Fourth level</a:t>
            </a:r>
            <a:endParaRPr b="0" lang="sr-Latn-CS" sz="1600" spc="-1" strike="noStrike">
              <a:solidFill>
                <a:srgbClr val="ffffff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Arial"/>
              <a:buChar char="»"/>
            </a:pPr>
            <a:r>
              <a:rPr b="0" lang="sr-Latn-CS" sz="1600" spc="-1" strike="noStrike">
                <a:solidFill>
                  <a:srgbClr val="ffffff"/>
                </a:solidFill>
                <a:latin typeface="Calibri"/>
              </a:rPr>
              <a:t>Fifth level</a:t>
            </a:r>
            <a:endParaRPr b="0" lang="sr-Latn-CS" sz="16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2A414BF-8F8C-4503-A38A-948E922E462C}" type="datetime">
              <a:rPr b="0" lang="hr-HR" sz="1200" spc="-1" strike="noStrike">
                <a:solidFill>
                  <a:srgbClr val="ffffff"/>
                </a:solidFill>
                <a:latin typeface="Calibri"/>
              </a:rPr>
              <a:t>18.03.20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89" name="PlaceHolder 8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65AD75F-E7A8-4BE1-9878-30840E1948D3}" type="slidenum">
              <a:rPr b="0" lang="hr-HR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50579BD-CAA1-4F9E-97DA-4504C9C88D7B}" type="datetime">
              <a:rPr b="0" lang="hr-HR" sz="1200" spc="-1" strike="noStrike">
                <a:solidFill>
                  <a:srgbClr val="ffffff"/>
                </a:solidFill>
                <a:latin typeface="Calibri"/>
              </a:rPr>
              <a:t>18.03.20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05D93A4-3477-4315-8FD5-CC498A6C7CAD}" type="slidenum">
              <a:rPr b="0" lang="hr-HR" sz="120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r-Latn-CS" sz="1800" spc="-1" strike="noStrike">
                <a:solidFill>
                  <a:srgbClr val="ffffff"/>
                </a:solidFill>
                <a:latin typeface="Calibri"/>
              </a:rPr>
              <a:t>Kliknite za uređivanje oblika naslova teksta</a:t>
            </a:r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r-Latn-CS" sz="3200" spc="-1" strike="noStrike">
                <a:solidFill>
                  <a:srgbClr val="ffffff"/>
                </a:solidFill>
                <a:latin typeface="Calibri"/>
              </a:rPr>
              <a:t>Kliknite za uređivanje oblika teksta</a:t>
            </a:r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sr-Latn-CS" sz="2400" spc="-1" strike="noStrike">
                <a:solidFill>
                  <a:srgbClr val="ffffff"/>
                </a:solidFill>
                <a:latin typeface="Calibri"/>
              </a:rPr>
              <a:t>Druga razina konture</a:t>
            </a:r>
            <a:endParaRPr b="0" lang="sr-Latn-CS" sz="2400" spc="-1" strike="noStrike">
              <a:solidFill>
                <a:srgbClr val="ffffff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ffffff"/>
                </a:solidFill>
                <a:latin typeface="Calibri"/>
              </a:rPr>
              <a:t>Treća razina konture</a:t>
            </a:r>
            <a:endParaRPr b="0" lang="sr-Latn-CS" sz="2000" spc="-1" strike="noStrike">
              <a:solidFill>
                <a:srgbClr val="ffffff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sr-Latn-CS" sz="2000" spc="-1" strike="noStrike">
                <a:solidFill>
                  <a:srgbClr val="ffffff"/>
                </a:solidFill>
                <a:latin typeface="Calibri"/>
              </a:rPr>
              <a:t>Četvrta razina kontura</a:t>
            </a:r>
            <a:endParaRPr b="0" lang="sr-Latn-CS" sz="2000" spc="-1" strike="noStrike">
              <a:solidFill>
                <a:srgbClr val="ffffff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ffffff"/>
                </a:solidFill>
                <a:latin typeface="Calibri"/>
              </a:rPr>
              <a:t>Peta razina kontura</a:t>
            </a:r>
            <a:endParaRPr b="0" lang="sr-Latn-CS" sz="2000" spc="-1" strike="noStrike">
              <a:solidFill>
                <a:srgbClr val="ffffff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ffffff"/>
                </a:solidFill>
                <a:latin typeface="Calibri"/>
              </a:rPr>
              <a:t>Šesta razina kontura</a:t>
            </a:r>
            <a:endParaRPr b="0" lang="sr-Latn-CS" sz="2000" spc="-1" strike="noStrike">
              <a:solidFill>
                <a:srgbClr val="ffffff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sr-Latn-CS" sz="2000" spc="-1" strike="noStrike">
                <a:solidFill>
                  <a:srgbClr val="ffffff"/>
                </a:solidFill>
                <a:latin typeface="Calibri"/>
              </a:rPr>
              <a:t>Sedma razina konture</a:t>
            </a:r>
            <a:endParaRPr b="0" lang="sr-Latn-CS" sz="20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e7WxJYGKYHQ" TargetMode="Externa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CS" sz="4400" spc="-1" strike="noStrike">
                <a:solidFill>
                  <a:srgbClr val="ffffff"/>
                </a:solidFill>
                <a:latin typeface="Calibri"/>
              </a:rPr>
              <a:t>LINEARNA PERSPEKTIVA S DVA OČIŠTA</a:t>
            </a:r>
            <a:endParaRPr b="0" lang="sr-Latn-C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hr-HR" sz="3200" spc="-1" strike="noStrike">
                <a:solidFill>
                  <a:srgbClr val="ffffff"/>
                </a:solidFill>
                <a:latin typeface="Calibri"/>
              </a:rPr>
              <a:t>TOČKA I CRTA</a:t>
            </a:r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" descr=""/>
          <p:cNvPicPr/>
          <p:nvPr/>
        </p:nvPicPr>
        <p:blipFill>
          <a:blip r:embed="rId1"/>
          <a:stretch/>
        </p:blipFill>
        <p:spPr>
          <a:xfrm>
            <a:off x="683640" y="476640"/>
            <a:ext cx="7857000" cy="5892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lika 1" descr=""/>
          <p:cNvPicPr/>
          <p:nvPr/>
        </p:nvPicPr>
        <p:blipFill>
          <a:blip r:embed="rId1"/>
          <a:stretch/>
        </p:blipFill>
        <p:spPr>
          <a:xfrm>
            <a:off x="683640" y="476640"/>
            <a:ext cx="7848360" cy="5889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6443280" y="414000"/>
            <a:ext cx="2878560" cy="5904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1000"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CS" sz="2800" spc="-1" strike="noStrike">
                <a:solidFill>
                  <a:srgbClr val="ffffff"/>
                </a:solidFill>
                <a:latin typeface="Calibri"/>
              </a:rPr>
              <a:t>Kako je slikarica postigla privid trodimenzi-onalnosti (3D) zgrade? </a:t>
            </a:r>
            <a:endParaRPr b="0" lang="sr-Latn-CS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sr-Latn-CS" sz="28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CS" sz="2800" spc="-1" strike="noStrike">
                <a:solidFill>
                  <a:srgbClr val="ffffff"/>
                </a:solidFill>
                <a:latin typeface="Calibri"/>
              </a:rPr>
              <a:t>Koristi li linearnu perspektivu? </a:t>
            </a:r>
            <a:endParaRPr b="0" lang="sr-Latn-CS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sr-Latn-CS" sz="28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CS" sz="2800" spc="-1" strike="noStrike">
                <a:solidFill>
                  <a:srgbClr val="ffffff"/>
                </a:solidFill>
                <a:latin typeface="Calibri"/>
              </a:rPr>
              <a:t>Pokušaj pronaći očište.</a:t>
            </a:r>
            <a:endParaRPr b="0" lang="sr-Latn-CS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sr-Latn-CS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sr-Latn-CS" sz="2800" spc="-1" strike="noStrike">
                <a:solidFill>
                  <a:srgbClr val="ffffff"/>
                </a:solidFill>
                <a:latin typeface="Calibri"/>
              </a:rPr>
              <a:t>OČIŠTE – mjesto gdje se spajaju vodoravne crte.</a:t>
            </a:r>
            <a:endParaRPr b="0" lang="sr-Latn-CS" sz="2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7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6462360" cy="5877000"/>
          </a:xfrm>
          <a:prstGeom prst="rect">
            <a:avLst/>
          </a:prstGeom>
          <a:ln>
            <a:noFill/>
          </a:ln>
        </p:spPr>
      </p:pic>
      <p:sp>
        <p:nvSpPr>
          <p:cNvPr id="172" name="CustomShape 3"/>
          <p:cNvSpPr/>
          <p:nvPr/>
        </p:nvSpPr>
        <p:spPr>
          <a:xfrm>
            <a:off x="179640" y="5949360"/>
            <a:ext cx="6417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hr-HR" sz="1800" spc="-1" strike="noStrike">
                <a:solidFill>
                  <a:srgbClr val="ffffff"/>
                </a:solidFill>
                <a:latin typeface="Calibri"/>
              </a:rPr>
              <a:t>Slava Raškaj, Kraljevski ženski licej u Zagrebu, 1899./1900., akva</a:t>
            </a:r>
            <a:r>
              <a:rPr b="0" lang="hr-HR" sz="1800" spc="-1" strike="noStrike">
                <a:solidFill>
                  <a:srgbClr val="ffffff"/>
                </a:solidFill>
                <a:latin typeface="Calibri"/>
              </a:rPr>
              <a:t>rel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5" name="TextShape 3"/>
          <p:cNvSpPr txBox="1"/>
          <p:nvPr/>
        </p:nvSpPr>
        <p:spPr>
          <a:xfrm>
            <a:off x="107640" y="332640"/>
            <a:ext cx="3744000" cy="612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CS" sz="2800" spc="-1" strike="noStrike">
                <a:solidFill>
                  <a:srgbClr val="ffffff"/>
                </a:solidFill>
                <a:latin typeface="Calibri"/>
              </a:rPr>
              <a:t>Ugao zgrade najbliži je promatraču i zato je najviši, a bočne strane zgrade postupno se sužuju udaljavajući se u dubinu. </a:t>
            </a:r>
            <a:endParaRPr b="0" lang="sr-Latn-CS" sz="2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6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7" name="TextShape 5"/>
          <p:cNvSpPr txBox="1"/>
          <p:nvPr/>
        </p:nvSpPr>
        <p:spPr>
          <a:xfrm>
            <a:off x="251640" y="5484600"/>
            <a:ext cx="8434800" cy="10404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3000"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CS" sz="2800" spc="-1" strike="noStrike">
                <a:solidFill>
                  <a:srgbClr val="ffffff"/>
                </a:solidFill>
                <a:latin typeface="Calibri"/>
              </a:rPr>
              <a:t>Slikarica je postigla trodimenzionalan privid zgrade na dvodimenzionalnoj plohi koristeći LINEARNU PERSPEKTIVU S DVA OČIŠTA  na horizontu.</a:t>
            </a:r>
            <a:endParaRPr b="0" lang="sr-Latn-CS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b="0" lang="sr-Latn-CS" sz="2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78" name="Picture 2" descr=""/>
          <p:cNvPicPr/>
          <p:nvPr/>
        </p:nvPicPr>
        <p:blipFill>
          <a:blip r:embed="rId1"/>
          <a:stretch/>
        </p:blipFill>
        <p:spPr>
          <a:xfrm>
            <a:off x="4284000" y="0"/>
            <a:ext cx="4859640" cy="4419360"/>
          </a:xfrm>
          <a:prstGeom prst="rect">
            <a:avLst/>
          </a:prstGeom>
          <a:ln>
            <a:noFill/>
          </a:ln>
        </p:spPr>
      </p:pic>
      <p:sp>
        <p:nvSpPr>
          <p:cNvPr id="179" name="CustomShape 6"/>
          <p:cNvSpPr/>
          <p:nvPr/>
        </p:nvSpPr>
        <p:spPr>
          <a:xfrm>
            <a:off x="4284000" y="4404240"/>
            <a:ext cx="4608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i="1" lang="hr-HR" sz="1800" spc="-1" strike="noStrike">
                <a:solidFill>
                  <a:srgbClr val="ffffff"/>
                </a:solidFill>
                <a:latin typeface="Calibri"/>
              </a:rPr>
              <a:t>Slava Raškaj, Kraljevski ženski licej u Zagrebu, 1899./1900., akva</a:t>
            </a:r>
            <a:r>
              <a:rPr b="0" lang="hr-HR" sz="1800" spc="-1" strike="noStrike">
                <a:solidFill>
                  <a:srgbClr val="ffffff"/>
                </a:solidFill>
                <a:latin typeface="Calibri"/>
              </a:rPr>
              <a:t>rel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457200" y="404640"/>
            <a:ext cx="8229240" cy="22320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CS" sz="2800" spc="-1" strike="noStrike">
                <a:solidFill>
                  <a:srgbClr val="ffffff"/>
                </a:solidFill>
                <a:latin typeface="Calibri"/>
              </a:rPr>
              <a:t>LINEARNA PERSPEKTIVA je način prikazivanja trodimenzionalnog prostora na dvodimenzionalnoj plohi pomoću geometrijske sheme.</a:t>
            </a:r>
            <a:endParaRPr b="0" lang="sr-Latn-CS" sz="28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CS" sz="2800" spc="-1" strike="noStrike">
                <a:solidFill>
                  <a:srgbClr val="ffffff"/>
                </a:solidFill>
                <a:latin typeface="Calibri"/>
              </a:rPr>
              <a:t>Poznajemo linearnu perspektivu s jednim očištem i linearnu perspektivu s dva očišta.</a:t>
            </a:r>
            <a:endParaRPr b="0" lang="sr-Latn-CS" sz="2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82" name="Picture 2" descr=""/>
          <p:cNvPicPr/>
          <p:nvPr/>
        </p:nvPicPr>
        <p:blipFill>
          <a:blip r:embed="rId1"/>
          <a:stretch/>
        </p:blipFill>
        <p:spPr>
          <a:xfrm>
            <a:off x="5724000" y="3541320"/>
            <a:ext cx="3024000" cy="2479680"/>
          </a:xfrm>
          <a:prstGeom prst="rect">
            <a:avLst/>
          </a:prstGeom>
          <a:ln>
            <a:noFill/>
          </a:ln>
        </p:spPr>
      </p:pic>
      <p:pic>
        <p:nvPicPr>
          <p:cNvPr id="183" name="Picture 3" descr=""/>
          <p:cNvPicPr/>
          <p:nvPr/>
        </p:nvPicPr>
        <p:blipFill>
          <a:blip r:embed="rId2"/>
          <a:stretch/>
        </p:blipFill>
        <p:spPr>
          <a:xfrm>
            <a:off x="395640" y="2997000"/>
            <a:ext cx="4954320" cy="3024000"/>
          </a:xfrm>
          <a:prstGeom prst="rect">
            <a:avLst/>
          </a:prstGeom>
          <a:ln>
            <a:noFill/>
          </a:ln>
        </p:spPr>
      </p:pic>
      <p:sp>
        <p:nvSpPr>
          <p:cNvPr id="184" name="CustomShape 3"/>
          <p:cNvSpPr/>
          <p:nvPr/>
        </p:nvSpPr>
        <p:spPr>
          <a:xfrm>
            <a:off x="395640" y="6309360"/>
            <a:ext cx="8424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i="1" lang="hr-HR" sz="1800" spc="-1" strike="noStrike">
                <a:solidFill>
                  <a:srgbClr val="ffffff"/>
                </a:solidFill>
                <a:latin typeface="Calibri"/>
              </a:rPr>
              <a:t>geometrijska shema linearne perspektive s jednim očištem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457200" y="476640"/>
            <a:ext cx="8229240" cy="1295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CS" sz="3000" spc="-1" strike="noStrike">
                <a:solidFill>
                  <a:srgbClr val="ffffff"/>
                </a:solidFill>
                <a:latin typeface="Calibri"/>
              </a:rPr>
              <a:t>Pokaži najvišu vertikalu na zgradi. Zbog čega je najviša?  (prostorno nam je najbliža)</a:t>
            </a:r>
            <a:endParaRPr b="0" lang="sr-Latn-CS" sz="30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87" name="Picture 2" descr=""/>
          <p:cNvPicPr/>
          <p:nvPr/>
        </p:nvPicPr>
        <p:blipFill>
          <a:blip r:embed="rId1"/>
          <a:stretch/>
        </p:blipFill>
        <p:spPr>
          <a:xfrm>
            <a:off x="539640" y="5373360"/>
            <a:ext cx="5189760" cy="1079640"/>
          </a:xfrm>
          <a:prstGeom prst="rect">
            <a:avLst/>
          </a:prstGeom>
          <a:ln>
            <a:noFill/>
          </a:ln>
        </p:spPr>
      </p:pic>
      <p:pic>
        <p:nvPicPr>
          <p:cNvPr id="188" name="Picture 3" descr=""/>
          <p:cNvPicPr/>
          <p:nvPr/>
        </p:nvPicPr>
        <p:blipFill>
          <a:blip r:embed="rId2"/>
          <a:stretch/>
        </p:blipFill>
        <p:spPr>
          <a:xfrm>
            <a:off x="539640" y="1556640"/>
            <a:ext cx="5223240" cy="3528000"/>
          </a:xfrm>
          <a:prstGeom prst="rect">
            <a:avLst/>
          </a:prstGeom>
          <a:ln>
            <a:noFill/>
          </a:ln>
        </p:spPr>
      </p:pic>
      <p:sp>
        <p:nvSpPr>
          <p:cNvPr id="189" name="CustomShape 3"/>
          <p:cNvSpPr/>
          <p:nvPr/>
        </p:nvSpPr>
        <p:spPr>
          <a:xfrm>
            <a:off x="5868000" y="4437000"/>
            <a:ext cx="2232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hr-HR" sz="1800" spc="-1" strike="noStrike">
                <a:solidFill>
                  <a:srgbClr val="ffffff"/>
                </a:solidFill>
                <a:latin typeface="Calibri"/>
              </a:rPr>
              <a:t>Jürgen Böge, Skica poslovne zgrade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90" name="CustomShape 4"/>
          <p:cNvSpPr/>
          <p:nvPr/>
        </p:nvSpPr>
        <p:spPr>
          <a:xfrm>
            <a:off x="5868000" y="5517360"/>
            <a:ext cx="20880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hr-HR" sz="1800" spc="-1" strike="noStrike">
                <a:solidFill>
                  <a:srgbClr val="ffffff"/>
                </a:solidFill>
                <a:latin typeface="Calibri"/>
              </a:rPr>
              <a:t>geometrijska shema linearne perspektive s dva očišta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sr-Latn-C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179640" y="260640"/>
            <a:ext cx="8964000" cy="1439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CS" sz="2800" spc="-1" strike="noStrike">
                <a:solidFill>
                  <a:srgbClr val="ffffff"/>
                </a:solidFill>
                <a:latin typeface="Calibri"/>
              </a:rPr>
              <a:t>Koju vrstu perspektive umjetnik koristi na slici?</a:t>
            </a:r>
            <a:endParaRPr b="0" lang="sr-Latn-CS" sz="28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b="0" lang="sr-Latn-CS" sz="2800" spc="-1" strike="noStrike">
                <a:solidFill>
                  <a:srgbClr val="ffffff"/>
                </a:solidFill>
                <a:latin typeface="Calibri"/>
              </a:rPr>
              <a:t>     </a:t>
            </a:r>
            <a:r>
              <a:rPr b="0" lang="sr-Latn-CS" sz="2800" spc="-1" strike="noStrike">
                <a:solidFill>
                  <a:srgbClr val="ffffff"/>
                </a:solidFill>
                <a:latin typeface="Calibri"/>
              </a:rPr>
              <a:t>(Linearnu perspektivu s dva očišta)</a:t>
            </a:r>
            <a:endParaRPr b="0" lang="sr-Latn-CS" sz="28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CS" sz="2800" spc="-1" strike="noStrike">
                <a:solidFill>
                  <a:srgbClr val="ffffff"/>
                </a:solidFill>
                <a:latin typeface="Calibri"/>
              </a:rPr>
              <a:t>Pronađi očišta na horizontu.</a:t>
            </a:r>
            <a:endParaRPr b="0" lang="sr-Latn-CS" sz="28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93" name="Picture 2" descr=""/>
          <p:cNvPicPr/>
          <p:nvPr/>
        </p:nvPicPr>
        <p:blipFill>
          <a:blip r:embed="rId1"/>
          <a:stretch/>
        </p:blipFill>
        <p:spPr>
          <a:xfrm>
            <a:off x="0" y="1414800"/>
            <a:ext cx="7092000" cy="5442840"/>
          </a:xfrm>
          <a:prstGeom prst="rect">
            <a:avLst/>
          </a:prstGeom>
          <a:ln>
            <a:noFill/>
          </a:ln>
        </p:spPr>
      </p:pic>
      <p:sp>
        <p:nvSpPr>
          <p:cNvPr id="194" name="CustomShape 3"/>
          <p:cNvSpPr/>
          <p:nvPr/>
        </p:nvSpPr>
        <p:spPr>
          <a:xfrm>
            <a:off x="7308360" y="5085360"/>
            <a:ext cx="158364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hr-HR" sz="1800" spc="-1" strike="noStrike">
                <a:solidFill>
                  <a:srgbClr val="ffffff"/>
                </a:solidFill>
                <a:latin typeface="Calibri"/>
              </a:rPr>
              <a:t>Gustave Caillebotte, Kišni dan, 1877., ulje na platnu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457200" y="274680"/>
            <a:ext cx="8229240" cy="7776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CS" sz="4400" spc="-1" strike="noStrike">
                <a:solidFill>
                  <a:srgbClr val="ffffff"/>
                </a:solidFill>
                <a:latin typeface="Calibri"/>
              </a:rPr>
              <a:t>ZADATAK</a:t>
            </a:r>
            <a:endParaRPr b="0" lang="sr-Latn-CS" sz="44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457200" y="1268640"/>
            <a:ext cx="8229240" cy="55890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55000"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CS" sz="3200" spc="-1" strike="noStrike">
                <a:solidFill>
                  <a:srgbClr val="ffffff"/>
                </a:solidFill>
                <a:latin typeface="Calibri"/>
              </a:rPr>
              <a:t>Nacrtajte kuću ili zgradu koristeći linearnu perspektivu s dva očišta u crtačkoj tehnici olovke, drvenih bojica ili flomastera (po želji) na papiru kakav imate kod kuće (može za fotokopiranje).</a:t>
            </a:r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CS" sz="3200" spc="-1" strike="noStrike">
                <a:solidFill>
                  <a:srgbClr val="ffffff"/>
                </a:solidFill>
                <a:latin typeface="Calibri"/>
              </a:rPr>
              <a:t>U sredinu stavite okomiti ugao zgrade, on nam je najbliži, a s lijeve i desne strane vidimo zidove zgrade koji se sužavaju prema kraju jer se prostorno udaljavaju od nas. Zato su i prozori koji su dalje manji od onih koji su nam bliži. Prozori bliži uglu su veći. </a:t>
            </a:r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CS" sz="3200" spc="-1" strike="noStrike">
                <a:solidFill>
                  <a:srgbClr val="ffffff"/>
                </a:solidFill>
                <a:latin typeface="Calibri"/>
              </a:rPr>
              <a:t>Zgradu možete oblikovati, urediti i obojati kako vam mašta radi.</a:t>
            </a:r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CS" sz="3200" spc="-1" strike="noStrike">
                <a:solidFill>
                  <a:srgbClr val="ffffff"/>
                </a:solidFill>
                <a:latin typeface="Calibri"/>
              </a:rPr>
              <a:t>Rok za izradu rada je  </a:t>
            </a:r>
            <a:r>
              <a:rPr b="1" lang="sr-Latn-CS" sz="3200" spc="-1" strike="noStrike">
                <a:solidFill>
                  <a:srgbClr val="ffffff"/>
                </a:solidFill>
                <a:latin typeface="Calibri"/>
              </a:rPr>
              <a:t>1. 4. 2020. </a:t>
            </a:r>
            <a:r>
              <a:rPr b="0" lang="sr-Latn-CS" sz="3200" spc="-1" strike="noStrike">
                <a:solidFill>
                  <a:srgbClr val="ffffff"/>
                </a:solidFill>
                <a:latin typeface="Calibri"/>
              </a:rPr>
              <a:t>(nije prvi april).</a:t>
            </a:r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fffff"/>
              </a:buClr>
              <a:buFont typeface="Arial"/>
              <a:buChar char="•"/>
            </a:pPr>
            <a:r>
              <a:rPr b="1" lang="sr-Latn-CS" sz="3200" spc="-1" strike="noStrike">
                <a:solidFill>
                  <a:srgbClr val="ffffff"/>
                </a:solidFill>
                <a:latin typeface="Calibri"/>
              </a:rPr>
              <a:t>Aktivnost se smatra završenom kad skeniraš ili fotografiraš gotov likovni rad i pošalješ ga u virtualnu učionicu u Teamsu.</a:t>
            </a:r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CS" sz="2000" spc="-1" strike="noStrike">
                <a:solidFill>
                  <a:srgbClr val="ffffff"/>
                </a:solidFill>
                <a:latin typeface="Calibri"/>
              </a:rPr>
              <a:t>Ako nekoga zanima kako detaljno i pravilno crtati i slagati geometrijska tijela na plohi na principu linearne perspektive s dva očišta, može pogledati ovaj video </a:t>
            </a:r>
            <a:r>
              <a:rPr b="0" lang="sr-Latn-CS" sz="20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https://www.youtube.com/watch?v=e7WxJYGKYHQ</a:t>
            </a:r>
            <a:br/>
            <a:r>
              <a:rPr b="0" lang="sr-Latn-CS" sz="2000" spc="-1" strike="noStrike">
                <a:solidFill>
                  <a:srgbClr val="ffffff"/>
                </a:solidFill>
                <a:latin typeface="Calibri"/>
              </a:rPr>
              <a:t>Na taj način možete crtati zgrade, prostore, slova, brojeve…</a:t>
            </a:r>
            <a:br/>
            <a:endParaRPr b="0" lang="sr-Latn-CS" sz="20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98" name="Rezervirano mjesto sadržaja 3" descr=""/>
          <p:cNvPicPr/>
          <p:nvPr/>
        </p:nvPicPr>
        <p:blipFill>
          <a:blip r:embed="rId2"/>
          <a:stretch/>
        </p:blipFill>
        <p:spPr>
          <a:xfrm>
            <a:off x="683640" y="2061000"/>
            <a:ext cx="3672720" cy="1773720"/>
          </a:xfrm>
          <a:prstGeom prst="rect">
            <a:avLst/>
          </a:prstGeom>
          <a:ln>
            <a:noFill/>
          </a:ln>
        </p:spPr>
      </p:pic>
      <p:pic>
        <p:nvPicPr>
          <p:cNvPr id="199" name="Slika 4" descr=""/>
          <p:cNvPicPr/>
          <p:nvPr/>
        </p:nvPicPr>
        <p:blipFill>
          <a:blip r:embed="rId3"/>
          <a:stretch/>
        </p:blipFill>
        <p:spPr>
          <a:xfrm>
            <a:off x="5076000" y="1917000"/>
            <a:ext cx="3443400" cy="2219400"/>
          </a:xfrm>
          <a:prstGeom prst="rect">
            <a:avLst/>
          </a:prstGeom>
          <a:ln>
            <a:noFill/>
          </a:ln>
        </p:spPr>
      </p:pic>
      <p:pic>
        <p:nvPicPr>
          <p:cNvPr id="200" name="Slika 5" descr=""/>
          <p:cNvPicPr/>
          <p:nvPr/>
        </p:nvPicPr>
        <p:blipFill>
          <a:blip r:embed="rId4"/>
          <a:stretch/>
        </p:blipFill>
        <p:spPr>
          <a:xfrm>
            <a:off x="683640" y="4293000"/>
            <a:ext cx="3162240" cy="2287800"/>
          </a:xfrm>
          <a:prstGeom prst="rect">
            <a:avLst/>
          </a:prstGeom>
          <a:ln>
            <a:noFill/>
          </a:ln>
        </p:spPr>
      </p:pic>
      <p:pic>
        <p:nvPicPr>
          <p:cNvPr id="201" name="Slika 6" descr=""/>
          <p:cNvPicPr/>
          <p:nvPr/>
        </p:nvPicPr>
        <p:blipFill>
          <a:blip r:embed="rId5"/>
          <a:stretch/>
        </p:blipFill>
        <p:spPr>
          <a:xfrm>
            <a:off x="5046480" y="4365000"/>
            <a:ext cx="3221640" cy="2143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sr-Latn-CS" sz="4400" spc="-1" strike="noStrike">
                <a:solidFill>
                  <a:srgbClr val="ffffff"/>
                </a:solidFill>
                <a:latin typeface="Calibri"/>
              </a:rPr>
              <a:t>Primjeri učeničkih radova</a:t>
            </a:r>
            <a:endParaRPr b="0" lang="sr-Latn-CS" sz="4400" spc="-1" strike="noStrike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03" name="Picture 2" descr=""/>
          <p:cNvPicPr/>
          <p:nvPr/>
        </p:nvPicPr>
        <p:blipFill>
          <a:blip r:embed="rId1"/>
          <a:stretch/>
        </p:blipFill>
        <p:spPr>
          <a:xfrm>
            <a:off x="1115640" y="1600200"/>
            <a:ext cx="6095520" cy="4485960"/>
          </a:xfrm>
          <a:prstGeom prst="rect">
            <a:avLst/>
          </a:prstGeom>
          <a:ln>
            <a:noFill/>
          </a:ln>
        </p:spPr>
      </p:pic>
      <p:sp>
        <p:nvSpPr>
          <p:cNvPr id="204" name="TextShape 2"/>
          <p:cNvSpPr txBox="1"/>
          <p:nvPr/>
        </p:nvSpPr>
        <p:spPr>
          <a:xfrm>
            <a:off x="457200" y="1600200"/>
            <a:ext cx="771480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sr-Latn-CS" sz="32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Application>LibreOffice/6.2.8.2$Windows_X86_64 LibreOffice_project/f82ddfca21ebc1e222a662a32b25c0c9d20169ee</Application>
  <Words>370</Words>
  <Paragraphs>32</Paragraphs>
  <Company>HP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2017-07-19T20:55:11Z</dcterms:created>
  <dc:creator>natalija</dc:creator>
  <dc:description/>
  <dc:language>hr-HR</dc:language>
  <cp:lastModifiedBy>Nevenka Mikulić</cp:lastModifiedBy>
  <dcterms:modified xsi:type="dcterms:W3CDTF">2020-03-18T00:16:35Z</dcterms:modified>
  <cp:revision>16</cp:revision>
  <dc:subject/>
  <dc:title>LINEARNA PERSPEKTIVA S DVA OČIŠTA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HP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Prikaz na zaslonu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11</vt:i4>
  </property>
</Properties>
</file>