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2.xml" ContentType="application/xml"/>
  <Override PartName="/customXml/itemProps1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3.xml" ContentType="application/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sr-Latn-RS" sz="60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87A98F8-2D70-4B67-9AC1-5067E0BD36F2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12.05.20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C613117-5DCC-4626-8C4F-990F532BA855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Peta razina stilove teksta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7CE6C57-D36F-47E3-8114-A6ABBD65ED1A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12.05.20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42C4734-4984-4E55-8639-418D65E88EB0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Peta razina stilove teksta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Peta razina stilove teksta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9852960-1BC5-490A-8445-E068B1FD65B0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12.05.20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C96D71F-E711-4359-A2BB-D252AE89DA5A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8D7D7AD-5079-4862-91F2-744034893BC1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12.05.20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07AE94C-CE96-4900-951E-AAD54C9DBB5A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861480" y="145800"/>
            <a:ext cx="10694160" cy="26499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br/>
            <a:r>
              <a:rPr b="0" lang="sr-Latn-RS" sz="7200" spc="-1" strike="noStrike">
                <a:solidFill>
                  <a:srgbClr val="000000"/>
                </a:solidFill>
                <a:latin typeface="Goudy Old Style"/>
              </a:rPr>
              <a:t>DIE EUROPÄISCHE UNION</a:t>
            </a:r>
            <a:endParaRPr b="0" lang="sr-Latn-RS" sz="7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7725960" y="5735520"/>
            <a:ext cx="3829680" cy="1221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2600" spc="-1" strike="noStrike">
                <a:solidFill>
                  <a:srgbClr val="000000"/>
                </a:solidFill>
                <a:latin typeface="Goudy Old Style"/>
              </a:rPr>
              <a:t>Maja Škrtić, 8 Klasse</a:t>
            </a:r>
            <a:endParaRPr b="0" lang="hr-HR" sz="2600" spc="-1" strike="noStrike">
              <a:latin typeface="Arial"/>
            </a:endParaRPr>
          </a:p>
        </p:txBody>
      </p:sp>
      <p:pic>
        <p:nvPicPr>
          <p:cNvPr id="167" name="Slika 3" descr=""/>
          <p:cNvPicPr/>
          <p:nvPr/>
        </p:nvPicPr>
        <p:blipFill>
          <a:blip r:embed="rId1"/>
          <a:stretch/>
        </p:blipFill>
        <p:spPr>
          <a:xfrm>
            <a:off x="2175120" y="3240360"/>
            <a:ext cx="4581360" cy="2823480"/>
          </a:xfrm>
          <a:prstGeom prst="rect">
            <a:avLst/>
          </a:prstGeom>
          <a:ln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7474320" y="3574800"/>
            <a:ext cx="372348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Script MT Bold"/>
              </a:rPr>
              <a:t>Liebe Sie Ihr Hause ist eine Tugend, und begrenzter Nationalismus ist eine gefährliche und giftige Lüge.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604680" y="365040"/>
            <a:ext cx="77490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sr-Latn-RS" sz="5400" spc="-1" strike="noStrike">
                <a:solidFill>
                  <a:srgbClr val="000000"/>
                </a:solidFill>
                <a:latin typeface="Goudy Old Style"/>
              </a:rPr>
              <a:t>    </a:t>
            </a:r>
            <a:r>
              <a:rPr b="0" lang="sr-Latn-RS" sz="5400" spc="-1" strike="noStrike">
                <a:solidFill>
                  <a:srgbClr val="000000"/>
                </a:solidFill>
                <a:latin typeface="Goudy Old Style"/>
              </a:rPr>
              <a:t>Über die EU</a:t>
            </a:r>
            <a:endParaRPr b="0" lang="sr-Latn-RS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781920" y="2001240"/>
            <a:ext cx="10571400" cy="4107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4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es gibt 27 Migiedstaaten</a:t>
            </a:r>
            <a:endParaRPr b="0" lang="sr-Latn-RS" sz="3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Wirtschafts </a:t>
            </a:r>
            <a:r>
              <a:rPr b="0" lang="sr-Latn-RS" sz="35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und Politische Union</a:t>
            </a:r>
            <a:endParaRPr b="0" lang="sr-Latn-RS" sz="3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es gibt 24 Amtssprachen</a:t>
            </a:r>
            <a:endParaRPr b="0" lang="sr-Latn-RS" sz="3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3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Europatag </a:t>
            </a:r>
            <a:r>
              <a:rPr b="0" lang="sr-Latn-RS" sz="35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9.5. </a:t>
            </a:r>
            <a:endParaRPr b="0" lang="sr-Latn-RS" sz="3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die Hauptwährung ist der Euro</a:t>
            </a:r>
            <a:endParaRPr b="0" lang="sr-Latn-RS" sz="3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Ode an die Freude ist die EU </a:t>
            </a:r>
            <a:r>
              <a:rPr b="0" lang="sr-Latn-RS" sz="35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Hymne</a:t>
            </a:r>
            <a:endParaRPr b="0" lang="sr-Latn-RS" sz="3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3500" spc="-1" strike="noStrike">
                <a:solidFill>
                  <a:srgbClr val="000000"/>
                </a:solidFill>
                <a:latin typeface="Goudy Old Style"/>
              </a:rPr>
              <a:t>Beethoven komponierte Ode an die Freude</a:t>
            </a:r>
            <a:endParaRPr b="0" lang="sr-Latn-RS" sz="3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3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3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3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3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3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1" name="Slika 4" descr=""/>
          <p:cNvPicPr/>
          <p:nvPr/>
        </p:nvPicPr>
        <p:blipFill>
          <a:blip r:embed="rId1"/>
          <a:stretch/>
        </p:blipFill>
        <p:spPr>
          <a:xfrm>
            <a:off x="8290440" y="2249640"/>
            <a:ext cx="2877120" cy="1871280"/>
          </a:xfrm>
          <a:prstGeom prst="rect">
            <a:avLst/>
          </a:prstGeom>
          <a:ln>
            <a:noFill/>
          </a:ln>
        </p:spPr>
      </p:pic>
    </p:spTree>
  </p:cSld>
  <p:transition spd="slow">
    <p:randomBar dir="vert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6255000" y="941040"/>
            <a:ext cx="5098320" cy="5235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2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3200" spc="-1" strike="noStrike">
                <a:solidFill>
                  <a:srgbClr val="000000"/>
                </a:solidFill>
                <a:latin typeface="Goudy Old Style"/>
              </a:rPr>
              <a:t>das Generalsekretariat des Rates der EU ist in Brüssel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2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3200" spc="-1" strike="noStrike">
                <a:solidFill>
                  <a:srgbClr val="000000"/>
                </a:solidFill>
                <a:latin typeface="Goudy Old Style"/>
              </a:rPr>
              <a:t>Präsident des Europäischen Rates ist Charles Michel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2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3200" spc="-1" strike="noStrike">
                <a:solidFill>
                  <a:srgbClr val="000000"/>
                </a:solidFill>
                <a:latin typeface="Goudy Old Style"/>
              </a:rPr>
              <a:t>der Sitz des Europäischen Parlaments befindet sich in Straßburg, Brüssel und Luxemburg, Präsident ist David Sassoli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Slika 6" descr=""/>
          <p:cNvPicPr/>
          <p:nvPr/>
        </p:nvPicPr>
        <p:blipFill>
          <a:blip r:embed="rId1"/>
          <a:stretch/>
        </p:blipFill>
        <p:spPr>
          <a:xfrm>
            <a:off x="1101600" y="1388160"/>
            <a:ext cx="4291560" cy="4352400"/>
          </a:xfrm>
          <a:prstGeom prst="rect">
            <a:avLst/>
          </a:prstGeom>
          <a:ln>
            <a:noFill/>
          </a:ln>
        </p:spPr>
      </p:pic>
    </p:spTree>
  </p:cSld>
  <p:transition spd="slow">
    <p:randomBar dir="vert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838080" y="600840"/>
            <a:ext cx="10515240" cy="1089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2000"/>
          </a:bodyPr>
          <a:p>
            <a:pPr>
              <a:lnSpc>
                <a:spcPct val="90000"/>
              </a:lnSpc>
            </a:pPr>
            <a:r>
              <a:rPr b="0" lang="sr-Latn-RS" sz="6000" spc="-1" strike="noStrike">
                <a:solidFill>
                  <a:srgbClr val="000000"/>
                </a:solidFill>
                <a:latin typeface="Goudy Old Style"/>
              </a:rPr>
              <a:t>Mitglieder der Europäischen Union</a:t>
            </a:r>
            <a:br/>
            <a:endParaRPr b="0" lang="sr-Latn-R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838080" y="1825560"/>
            <a:ext cx="332280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Schweden 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Finnland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Estland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Litauen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Lettland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Dänemark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Irland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Portugal 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Zypern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TextShape 3"/>
          <p:cNvSpPr txBox="1"/>
          <p:nvPr/>
        </p:nvSpPr>
        <p:spPr>
          <a:xfrm>
            <a:off x="4466160" y="1825560"/>
            <a:ext cx="6887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Spanien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Frankreich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Belgien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Luxemburg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Niederlande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Deutschland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Polen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Tschechische Republik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Slowakei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8" name="Slika 3" descr=""/>
          <p:cNvPicPr/>
          <p:nvPr/>
        </p:nvPicPr>
        <p:blipFill>
          <a:blip r:embed="rId1"/>
          <a:stretch/>
        </p:blipFill>
        <p:spPr>
          <a:xfrm>
            <a:off x="8044200" y="2225880"/>
            <a:ext cx="3309480" cy="2193120"/>
          </a:xfrm>
          <a:prstGeom prst="rect">
            <a:avLst/>
          </a:prstGeom>
          <a:ln>
            <a:noFill/>
          </a:ln>
        </p:spPr>
      </p:pic>
      <p:sp>
        <p:nvSpPr>
          <p:cNvPr id="179" name="CustomShape 4"/>
          <p:cNvSpPr/>
          <p:nvPr/>
        </p:nvSpPr>
        <p:spPr>
          <a:xfrm>
            <a:off x="8680320" y="4554360"/>
            <a:ext cx="2476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Flagge der EU</a:t>
            </a:r>
            <a:endParaRPr b="0" lang="hr-HR" sz="2400" spc="-1" strike="noStrike">
              <a:latin typeface="Arial"/>
            </a:endParaRPr>
          </a:p>
        </p:txBody>
      </p:sp>
    </p:spTree>
  </p:cSld>
  <p:transition spd="slow">
    <p:randomBar dir="vert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1258920" y="1843200"/>
            <a:ext cx="4760640" cy="4451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Österreich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Italien 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Slowenien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Kroatien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Ungarn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Rumänien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Bulgarien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Griechenland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Goudy Old Style"/>
              </a:rPr>
              <a:t>Malta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Rezervirano mjesto sadržaja 4" descr=""/>
          <p:cNvPicPr/>
          <p:nvPr/>
        </p:nvPicPr>
        <p:blipFill>
          <a:blip r:embed="rId1"/>
          <a:stretch/>
        </p:blipFill>
        <p:spPr>
          <a:xfrm>
            <a:off x="4718880" y="3686760"/>
            <a:ext cx="4760640" cy="260784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5652000" y="517680"/>
            <a:ext cx="5963040" cy="164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4"/>
          <p:cNvSpPr/>
          <p:nvPr/>
        </p:nvSpPr>
        <p:spPr>
          <a:xfrm>
            <a:off x="1828800" y="251640"/>
            <a:ext cx="95245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Script MT Bold"/>
              </a:rPr>
              <a:t>Jetzt ist es an der Zeit, ein vereintes, starkes und demokratisches Europa aufzubauen.  Die Gelegenheit, die uns jetzt geboten wurde, wird nicht ewig  andauern.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>
            <a:off x="5261040" y="1994760"/>
            <a:ext cx="674496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hr-HR" sz="3200" spc="-1" strike="noStrike">
                <a:solidFill>
                  <a:srgbClr val="000000"/>
                </a:solidFill>
                <a:latin typeface="Goudy Old Style"/>
              </a:rPr>
              <a:t>das ehemalige Mitglied ist das Vereinigtes Königreich</a:t>
            </a:r>
            <a:endParaRPr b="0" lang="hr-HR" sz="3200" spc="-1" strike="noStrike">
              <a:latin typeface="Arial"/>
            </a:endParaRPr>
          </a:p>
        </p:txBody>
      </p:sp>
    </p:spTree>
  </p:cSld>
  <p:transition spd="slow">
    <p:randomBar dir="vert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2676960" y="365040"/>
            <a:ext cx="86763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sr-Latn-RS" sz="5400" spc="-1" strike="noStrike">
                <a:solidFill>
                  <a:srgbClr val="000000"/>
                </a:solidFill>
                <a:latin typeface="Goudy Old Style"/>
              </a:rPr>
              <a:t>Ziele und Werte der EU</a:t>
            </a:r>
            <a:endParaRPr b="0" lang="sr-Latn-RS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838080" y="2107080"/>
            <a:ext cx="5181120" cy="4069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sr-Latn-RS" sz="3200" spc="-1" strike="noStrike">
                <a:solidFill>
                  <a:srgbClr val="000000"/>
                </a:solidFill>
                <a:latin typeface="Goudy Old Style"/>
              </a:rPr>
              <a:t>reiheit zu leben und sich zu bewegen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2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3200" spc="-1" strike="noStrike">
                <a:solidFill>
                  <a:srgbClr val="000000"/>
                </a:solidFill>
                <a:latin typeface="Goudy Old Style"/>
              </a:rPr>
              <a:t>Recht auf Studium und Arbeit in jedem Land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2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3200" spc="-1" strike="noStrike">
                <a:solidFill>
                  <a:srgbClr val="000000"/>
                </a:solidFill>
                <a:latin typeface="Goudy Old Style"/>
              </a:rPr>
              <a:t>Förderung des Friedens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/>
              <a:buChar char="o"/>
            </a:pPr>
            <a:r>
              <a:rPr b="0" lang="sr-Latn-RS" sz="3200" spc="-1" strike="noStrike">
                <a:solidFill>
                  <a:srgbClr val="000000"/>
                </a:solidFill>
                <a:latin typeface="Goudy Old Style"/>
              </a:rPr>
              <a:t> </a:t>
            </a:r>
            <a:r>
              <a:rPr b="0" lang="sr-Latn-RS" sz="3200" spc="-1" strike="noStrike">
                <a:solidFill>
                  <a:srgbClr val="000000"/>
                </a:solidFill>
                <a:latin typeface="Goudy Old Style"/>
              </a:rPr>
              <a:t>garantierte Freiheit, Sicherheit und Recht ohne Binnengrenzen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8" name="Rezervirano mjesto sadržaja 4" descr=""/>
          <p:cNvPicPr/>
          <p:nvPr/>
        </p:nvPicPr>
        <p:blipFill>
          <a:blip r:embed="rId1"/>
          <a:stretch/>
        </p:blipFill>
        <p:spPr>
          <a:xfrm>
            <a:off x="6612840" y="2640600"/>
            <a:ext cx="4846680" cy="3233160"/>
          </a:xfrm>
          <a:prstGeom prst="rect">
            <a:avLst/>
          </a:prstGeom>
          <a:ln>
            <a:noFill/>
          </a:ln>
        </p:spPr>
      </p:pic>
    </p:spTree>
  </p:cSld>
  <p:transition spd="slow">
    <p:randomBar dir="vert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2875680" y="1868400"/>
            <a:ext cx="8477640" cy="3540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6000" spc="-1" strike="noStrike">
                <a:solidFill>
                  <a:srgbClr val="000000"/>
                </a:solidFill>
                <a:latin typeface="Goudy Old Style"/>
              </a:rPr>
              <a:t>Vielen Dank für die Aufmerksamkeit!!</a:t>
            </a:r>
            <a:endParaRPr b="0" lang="sr-Latn-RS" sz="6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0" name="Slika 6" descr=""/>
          <p:cNvPicPr/>
          <p:nvPr/>
        </p:nvPicPr>
        <p:blipFill>
          <a:blip r:embed="rId1"/>
          <a:stretch/>
        </p:blipFill>
        <p:spPr>
          <a:xfrm>
            <a:off x="8958600" y="641520"/>
            <a:ext cx="2557800" cy="1682280"/>
          </a:xfrm>
          <a:prstGeom prst="rect">
            <a:avLst/>
          </a:prstGeom>
          <a:ln>
            <a:noFill/>
          </a:ln>
        </p:spPr>
      </p:pic>
      <p:pic>
        <p:nvPicPr>
          <p:cNvPr id="191" name="Slika 7" descr=""/>
          <p:cNvPicPr/>
          <p:nvPr/>
        </p:nvPicPr>
        <p:blipFill>
          <a:blip r:embed="rId2"/>
          <a:stretch/>
        </p:blipFill>
        <p:spPr>
          <a:xfrm>
            <a:off x="675360" y="524520"/>
            <a:ext cx="2199960" cy="173808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4200840" y="741960"/>
            <a:ext cx="398844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Script MT Bold"/>
              </a:rPr>
              <a:t>Ich glaube, wir können und sollten unseren Platz auf der Weltbühne einnehmen.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1126440" y="5088960"/>
            <a:ext cx="106146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Script MT Bold"/>
              </a:rPr>
              <a:t>                                   </a:t>
            </a:r>
            <a:r>
              <a:rPr b="0" lang="hr-HR" sz="2400" spc="-1" strike="noStrike">
                <a:solidFill>
                  <a:srgbClr val="000000"/>
                </a:solidFill>
                <a:latin typeface="Script MT Bold"/>
              </a:rPr>
              <a:t>Wir wollen ein Europa, das führt.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Script MT Bold"/>
              </a:rPr>
              <a:t>Wenn die Europäische Union zu einem einzigartigen kommt, können wir die Welt            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Script MT Bold"/>
              </a:rPr>
              <a:t>                                     </a:t>
            </a:r>
            <a:r>
              <a:rPr b="0" lang="hr-HR" sz="2400" spc="-1" strike="noStrike">
                <a:solidFill>
                  <a:srgbClr val="000000"/>
                </a:solidFill>
                <a:latin typeface="Script MT Bold"/>
              </a:rPr>
              <a:t>verändern.</a:t>
            </a:r>
            <a:endParaRPr b="0" lang="hr-HR" sz="2400" spc="-1" strike="noStrike">
              <a:latin typeface="Arial"/>
            </a:endParaRPr>
          </a:p>
        </p:txBody>
      </p:sp>
    </p:spTree>
  </p:cSld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A326F8FFD03E44860FA4CE6578B9D0" ma:contentTypeVersion="7" ma:contentTypeDescription="Stvaranje novog dokumenta." ma:contentTypeScope="" ma:versionID="dcca7b3819769342dcd8e4aba13152bc">
  <xsd:schema xmlns:xsd="http://www.w3.org/2001/XMLSchema" xmlns:xs="http://www.w3.org/2001/XMLSchema" xmlns:p="http://schemas.microsoft.com/office/2006/metadata/properties" xmlns:ns2="ea2f10a3-05fc-4948-a9f3-6f7f8835f858" targetNamespace="http://schemas.microsoft.com/office/2006/metadata/properties" ma:root="true" ma:fieldsID="e91f3372b821486c3bcbf7dc09548347" ns2:_="">
    <xsd:import namespace="ea2f10a3-05fc-4948-a9f3-6f7f8835f8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f10a3-05fc-4948-a9f3-6f7f8835f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C72360-6198-4AFA-9E6B-6D0145D4FE18}"/>
</file>

<file path=customXml/itemProps2.xml><?xml version="1.0" encoding="utf-8"?>
<ds:datastoreItem xmlns:ds="http://schemas.openxmlformats.org/officeDocument/2006/customXml" ds:itemID="{A07F200E-B410-4D72-A8AB-2D4E4CD53999}"/>
</file>

<file path=customXml/itemProps3.xml><?xml version="1.0" encoding="utf-8"?>
<ds:datastoreItem xmlns:ds="http://schemas.openxmlformats.org/officeDocument/2006/customXml" ds:itemID="{FE6C9ED3-9B62-4E86-A687-FC7586EEA3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Application>LibreOffice/6.2.5.2$Windows_X86_64 LibreOffice_project/1ec314fa52f458adc18c4f025c545a4e8b22c159</Application>
  <Words>302</Words>
  <Paragraphs>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2020-05-09T21:25:11Z</dcterms:created>
  <dc:creator>Maja Škrtić</dc:creator>
  <dc:description/>
  <dc:language>hr-HR</dc:language>
  <cp:lastModifiedBy/>
  <dcterms:modified xsi:type="dcterms:W3CDTF">2020-05-12T08:10:17Z</dcterms:modified>
  <cp:revision>25</cp:revision>
  <dc:subject/>
  <dc:title>Die Europäische Union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0x0101008BA326F8FFD03E44860FA4CE6578B9D0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Široki zaslon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</Properties>
</file>