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000" cy="1477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720000" y="2541600"/>
            <a:ext cx="1072800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720000" y="4227120"/>
            <a:ext cx="1072800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000" cy="1477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720000" y="2541600"/>
            <a:ext cx="523512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17200" y="2541600"/>
            <a:ext cx="523512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720000" y="4227120"/>
            <a:ext cx="523512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17200" y="4227120"/>
            <a:ext cx="523512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000" cy="1477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720000" y="2541600"/>
            <a:ext cx="345420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47360" y="2541600"/>
            <a:ext cx="345420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7974720" y="2541600"/>
            <a:ext cx="345420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720000" y="4227120"/>
            <a:ext cx="345420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47360" y="4227120"/>
            <a:ext cx="345420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7974720" y="4227120"/>
            <a:ext cx="345420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000" cy="1477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720000" y="2541600"/>
            <a:ext cx="10728000" cy="3227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000" cy="1477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720000" y="2541600"/>
            <a:ext cx="10728000" cy="3227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000" cy="1477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720000" y="2541600"/>
            <a:ext cx="5235120" cy="3227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17200" y="2541600"/>
            <a:ext cx="5235120" cy="3227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000" cy="1477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ffffff"/>
              </a:solidFill>
              <a:latin typeface="Avenir Next LT Pro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720000" y="619200"/>
            <a:ext cx="10728000" cy="6848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000" cy="1477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720000" y="2541600"/>
            <a:ext cx="523512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17200" y="2541600"/>
            <a:ext cx="5235120" cy="3227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720000" y="4227120"/>
            <a:ext cx="523512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000" cy="1477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720000" y="2541600"/>
            <a:ext cx="10728000" cy="3227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000" cy="1477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720000" y="2541600"/>
            <a:ext cx="5235120" cy="3227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17200" y="2541600"/>
            <a:ext cx="523512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17200" y="4227120"/>
            <a:ext cx="523512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000" cy="1477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720000" y="2541600"/>
            <a:ext cx="523512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17200" y="2541600"/>
            <a:ext cx="523512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720000" y="4227120"/>
            <a:ext cx="1072800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000" cy="1477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720000" y="2541600"/>
            <a:ext cx="1072800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720000" y="4227120"/>
            <a:ext cx="1072800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000" cy="1477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720000" y="2541600"/>
            <a:ext cx="523512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17200" y="2541600"/>
            <a:ext cx="523512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720000" y="4227120"/>
            <a:ext cx="523512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17200" y="4227120"/>
            <a:ext cx="523512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000" cy="1477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720000" y="2541600"/>
            <a:ext cx="345420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47360" y="2541600"/>
            <a:ext cx="345420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7974720" y="2541600"/>
            <a:ext cx="345420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720000" y="4227120"/>
            <a:ext cx="345420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47360" y="4227120"/>
            <a:ext cx="345420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7974720" y="4227120"/>
            <a:ext cx="345420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000" cy="1477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720000" y="2541600"/>
            <a:ext cx="10728000" cy="3227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000" cy="1477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720000" y="2541600"/>
            <a:ext cx="5235120" cy="3227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17200" y="2541600"/>
            <a:ext cx="5235120" cy="3227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000" cy="1477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ffffff"/>
              </a:solidFill>
              <a:latin typeface="Avenir Next LT Pro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720000" y="619200"/>
            <a:ext cx="10728000" cy="6848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000" cy="1477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720000" y="2541600"/>
            <a:ext cx="523512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17200" y="2541600"/>
            <a:ext cx="5235120" cy="3227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720000" y="4227120"/>
            <a:ext cx="523512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000" cy="1477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720000" y="2541600"/>
            <a:ext cx="5235120" cy="3227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17200" y="2541600"/>
            <a:ext cx="523512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17200" y="4227120"/>
            <a:ext cx="523512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000" cy="1477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720000" y="2541600"/>
            <a:ext cx="523512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17200" y="2541600"/>
            <a:ext cx="523512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720000" y="4227120"/>
            <a:ext cx="10728000" cy="1539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b282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2639880" y="484560"/>
            <a:ext cx="6911640" cy="2954160"/>
          </a:xfrm>
          <a:prstGeom prst="rect">
            <a:avLst/>
          </a:prstGeom>
        </p:spPr>
        <p:txBody>
          <a:bodyPr lIns="0" rIns="0" tIns="0" bIns="0" anchor="b">
            <a:normAutofit/>
          </a:bodyPr>
          <a:p>
            <a:pPr algn="ctr">
              <a:lnSpc>
                <a:spcPct val="100000"/>
              </a:lnSpc>
            </a:pPr>
            <a:r>
              <a:rPr b="0" lang="en-US" sz="5600" spc="-100" strike="noStrike">
                <a:solidFill>
                  <a:srgbClr val="ffffff"/>
                </a:solidFill>
                <a:latin typeface="Sagona Book"/>
              </a:rPr>
              <a:t>Click to edit Master title style</a:t>
            </a:r>
            <a:endParaRPr b="0" lang="en-US" sz="5600" spc="-1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731880" y="6138000"/>
            <a:ext cx="3095280" cy="719640"/>
          </a:xfrm>
          <a:prstGeom prst="rect">
            <a:avLst/>
          </a:prstGeom>
        </p:spPr>
        <p:txBody>
          <a:bodyPr lIns="0" rIns="0" tIns="180000" bIns="180000" anchor="ctr">
            <a:noAutofit/>
          </a:bodyPr>
          <a:p>
            <a:pPr>
              <a:lnSpc>
                <a:spcPct val="120000"/>
              </a:lnSpc>
            </a:pPr>
            <a:fld id="{9BF382AD-94AF-4AB0-8134-83C0E2875407}" type="datetime">
              <a:rPr b="0" lang="hr-HR" sz="1200" spc="18" strike="noStrike">
                <a:solidFill>
                  <a:srgbClr val="ffffff"/>
                </a:solidFill>
                <a:latin typeface="Avenir Next LT Pro"/>
              </a:rPr>
              <a:t>18.06.21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548240" y="6138000"/>
            <a:ext cx="5003280" cy="719640"/>
          </a:xfrm>
          <a:prstGeom prst="rect">
            <a:avLst/>
          </a:prstGeom>
        </p:spPr>
        <p:txBody>
          <a:bodyPr lIns="0" rIns="0" tIns="180000" bIns="180000" anchor="ctr">
            <a:noAutofit/>
          </a:bodyPr>
          <a:p>
            <a:pPr>
              <a:lnSpc>
                <a:spcPct val="120000"/>
              </a:lnSpc>
            </a:pPr>
            <a:r>
              <a:rPr b="0" lang="hr-HR" sz="1200" spc="18" strike="noStrike">
                <a:solidFill>
                  <a:srgbClr val="ffffff"/>
                </a:solidFill>
                <a:latin typeface="Avenir Next LT Pro"/>
              </a:rPr>
              <a:t>Sample Footer Text</a:t>
            </a:r>
            <a:endParaRPr b="0" lang="hr-HR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10272600" y="6138000"/>
            <a:ext cx="1186920" cy="719640"/>
          </a:xfrm>
          <a:prstGeom prst="rect">
            <a:avLst/>
          </a:prstGeom>
        </p:spPr>
        <p:txBody>
          <a:bodyPr lIns="0" rIns="0" tIns="180000" bIns="180000" anchor="ctr">
            <a:noAutofit/>
          </a:bodyPr>
          <a:p>
            <a:pPr algn="r">
              <a:lnSpc>
                <a:spcPct val="120000"/>
              </a:lnSpc>
            </a:pPr>
            <a:fld id="{564D896F-2A63-47AC-8FE2-385305359509}" type="slidenum">
              <a:rPr b="0" lang="hr-HR" sz="1200" spc="18" strike="noStrike">
                <a:solidFill>
                  <a:srgbClr val="ffffff"/>
                </a:solidFill>
                <a:latin typeface="Avenir Next LT Pro"/>
              </a:rPr>
              <a:t>&lt;number&gt;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18" strike="noStrike">
                <a:solidFill>
                  <a:srgbClr val="ffffff"/>
                </a:solidFill>
                <a:latin typeface="Avenir Next LT Pro"/>
              </a:rPr>
              <a:t>Kliknite za uređivanje oblika teksta</a:t>
            </a:r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18" strike="noStrike">
                <a:solidFill>
                  <a:srgbClr val="ffffff"/>
                </a:solidFill>
                <a:latin typeface="Avenir Next LT Pro"/>
              </a:rPr>
              <a:t>Druga razina konture</a:t>
            </a:r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18" strike="noStrike">
                <a:solidFill>
                  <a:srgbClr val="ffffff"/>
                </a:solidFill>
                <a:latin typeface="Avenir Next LT Pro"/>
              </a:rPr>
              <a:t>Treća razina konture</a:t>
            </a:r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18" strike="noStrike">
                <a:solidFill>
                  <a:srgbClr val="ffffff"/>
                </a:solidFill>
                <a:latin typeface="Avenir Next LT Pro"/>
              </a:rPr>
              <a:t>Četvrta razina kontura</a:t>
            </a:r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18" strike="noStrike">
                <a:solidFill>
                  <a:srgbClr val="ffffff"/>
                </a:solidFill>
                <a:latin typeface="Avenir Next LT Pro"/>
              </a:rPr>
              <a:t>Peta razina kontura</a:t>
            </a:r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18" strike="noStrike">
                <a:solidFill>
                  <a:srgbClr val="ffffff"/>
                </a:solidFill>
                <a:latin typeface="Avenir Next LT Pro"/>
              </a:rPr>
              <a:t>Šesta razina kontura</a:t>
            </a:r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18" strike="noStrike">
                <a:solidFill>
                  <a:srgbClr val="ffffff"/>
                </a:solidFill>
                <a:latin typeface="Avenir Next LT Pro"/>
              </a:rPr>
              <a:t>Sedma razina konture</a:t>
            </a:r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b282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PlaceHolder 2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000" cy="14770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Sagona Book"/>
              </a:rPr>
              <a:t>Click to edit Master title style</a:t>
            </a:r>
            <a:endParaRPr b="0" lang="en-US" sz="3200" spc="-1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720000" y="2541600"/>
            <a:ext cx="10728000" cy="3227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ce7f01"/>
              </a:buClr>
              <a:buFont typeface="The Hand Extrablack"/>
              <a:buChar char="•"/>
            </a:pPr>
            <a:r>
              <a:rPr b="0" lang="en-US" sz="2000" spc="18" strike="noStrike">
                <a:solidFill>
                  <a:srgbClr val="ffffff"/>
                </a:solidFill>
                <a:latin typeface="Avenir Next LT Pro"/>
              </a:rPr>
              <a:t>Click to edit Master text styles</a:t>
            </a:r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  <a:p>
            <a:pPr lvl="1" marL="685800" indent="-228240">
              <a:lnSpc>
                <a:spcPct val="120000"/>
              </a:lnSpc>
              <a:spcBef>
                <a:spcPts val="499"/>
              </a:spcBef>
              <a:buClr>
                <a:srgbClr val="ce7f01"/>
              </a:buClr>
              <a:buFont typeface="The Hand Extrablack"/>
              <a:buChar char="•"/>
            </a:pPr>
            <a:r>
              <a:rPr b="0" lang="en-US" sz="2000" spc="18" strike="noStrike">
                <a:solidFill>
                  <a:srgbClr val="ffffff"/>
                </a:solidFill>
                <a:latin typeface="Avenir Next LT Pro"/>
              </a:rPr>
              <a:t>Second level</a:t>
            </a:r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  <a:p>
            <a:pPr lvl="2" marL="1143000" indent="-228240">
              <a:lnSpc>
                <a:spcPct val="120000"/>
              </a:lnSpc>
              <a:spcBef>
                <a:spcPts val="499"/>
              </a:spcBef>
              <a:buClr>
                <a:srgbClr val="ce7f01"/>
              </a:buClr>
              <a:buFont typeface="The Hand Extrablack"/>
              <a:buChar char="•"/>
            </a:pPr>
            <a:r>
              <a:rPr b="0" lang="en-US" sz="2000" spc="18" strike="noStrike">
                <a:solidFill>
                  <a:srgbClr val="ffffff"/>
                </a:solidFill>
                <a:latin typeface="Avenir Next LT Pro"/>
              </a:rPr>
              <a:t>Third level</a:t>
            </a:r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  <a:p>
            <a:pPr lvl="3" marL="1600200" indent="-228240">
              <a:lnSpc>
                <a:spcPct val="120000"/>
              </a:lnSpc>
              <a:spcBef>
                <a:spcPts val="499"/>
              </a:spcBef>
              <a:buClr>
                <a:srgbClr val="ce7f01"/>
              </a:buClr>
              <a:buFont typeface="The Hand Extrablack"/>
              <a:buChar char="•"/>
            </a:pPr>
            <a:r>
              <a:rPr b="0" lang="en-US" sz="2000" spc="18" strike="noStrike">
                <a:solidFill>
                  <a:srgbClr val="ffffff"/>
                </a:solidFill>
                <a:latin typeface="Avenir Next LT Pro"/>
              </a:rPr>
              <a:t>Fourth level</a:t>
            </a:r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  <a:p>
            <a:pPr lvl="4" marL="2057400" indent="-228240">
              <a:lnSpc>
                <a:spcPct val="120000"/>
              </a:lnSpc>
              <a:spcBef>
                <a:spcPts val="499"/>
              </a:spcBef>
              <a:buClr>
                <a:srgbClr val="ce7f01"/>
              </a:buClr>
              <a:buFont typeface="The Hand Extrablack"/>
              <a:buChar char="•"/>
            </a:pPr>
            <a:r>
              <a:rPr b="0" lang="en-US" sz="2000" spc="18" strike="noStrike">
                <a:solidFill>
                  <a:srgbClr val="ffffff"/>
                </a:solidFill>
                <a:latin typeface="Avenir Next LT Pro"/>
              </a:rPr>
              <a:t>Fifth level</a:t>
            </a:r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dt"/>
          </p:nvPr>
        </p:nvSpPr>
        <p:spPr>
          <a:xfrm>
            <a:off x="731880" y="6138000"/>
            <a:ext cx="3095280" cy="719640"/>
          </a:xfrm>
          <a:prstGeom prst="rect">
            <a:avLst/>
          </a:prstGeom>
        </p:spPr>
        <p:txBody>
          <a:bodyPr lIns="0" rIns="0" tIns="180000" bIns="180000" anchor="ctr">
            <a:noAutofit/>
          </a:bodyPr>
          <a:p>
            <a:pPr>
              <a:lnSpc>
                <a:spcPct val="120000"/>
              </a:lnSpc>
            </a:pPr>
            <a:fld id="{E1F8A1E6-E81A-43C9-B71E-058CE88B8891}" type="datetime">
              <a:rPr b="0" lang="hr-HR" sz="1200" spc="18" strike="noStrike">
                <a:solidFill>
                  <a:srgbClr val="ffffff"/>
                </a:solidFill>
                <a:latin typeface="Avenir Next LT Pro"/>
              </a:rPr>
              <a:t>18.06.21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ftr"/>
          </p:nvPr>
        </p:nvSpPr>
        <p:spPr>
          <a:xfrm>
            <a:off x="4548240" y="6138000"/>
            <a:ext cx="5003280" cy="719640"/>
          </a:xfrm>
          <a:prstGeom prst="rect">
            <a:avLst/>
          </a:prstGeom>
        </p:spPr>
        <p:txBody>
          <a:bodyPr lIns="0" rIns="0" tIns="180000" bIns="180000" anchor="ctr">
            <a:noAutofit/>
          </a:bodyPr>
          <a:p>
            <a:pPr>
              <a:lnSpc>
                <a:spcPct val="120000"/>
              </a:lnSpc>
            </a:pPr>
            <a:r>
              <a:rPr b="0" lang="hr-HR" sz="1200" spc="18" strike="noStrike">
                <a:solidFill>
                  <a:srgbClr val="ffffff"/>
                </a:solidFill>
                <a:latin typeface="Avenir Next LT Pro"/>
              </a:rPr>
              <a:t>Sample Footer Text</a:t>
            </a:r>
            <a:endParaRPr b="0" lang="hr-HR" sz="1200" spc="-1" strike="noStrike">
              <a:latin typeface="Times New Roman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sldNum"/>
          </p:nvPr>
        </p:nvSpPr>
        <p:spPr>
          <a:xfrm>
            <a:off x="10272600" y="6138000"/>
            <a:ext cx="1186920" cy="719640"/>
          </a:xfrm>
          <a:prstGeom prst="rect">
            <a:avLst/>
          </a:prstGeom>
        </p:spPr>
        <p:txBody>
          <a:bodyPr lIns="0" rIns="0" tIns="180000" bIns="180000" anchor="ctr">
            <a:noAutofit/>
          </a:bodyPr>
          <a:p>
            <a:pPr algn="r">
              <a:lnSpc>
                <a:spcPct val="120000"/>
              </a:lnSpc>
            </a:pPr>
            <a:fld id="{9D1639B3-9001-4A19-8DC6-CFD8D6925E8C}" type="slidenum">
              <a:rPr b="0" lang="hr-HR" sz="1200" spc="18" strike="noStrike">
                <a:solidFill>
                  <a:srgbClr val="ffffff"/>
                </a:solidFill>
                <a:latin typeface="Avenir Next LT Pro"/>
              </a:rPr>
              <a:t>&lt;number&gt;</a:t>
            </a:fld>
            <a:endParaRPr b="0" lang="hr-H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s://youtu.be/FCPdIvXo2rU" TargetMode="External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b282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CustomShape 2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TextShape 3"/>
          <p:cNvSpPr txBox="1"/>
          <p:nvPr/>
        </p:nvSpPr>
        <p:spPr>
          <a:xfrm>
            <a:off x="6480000" y="1449360"/>
            <a:ext cx="5015160" cy="2074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rmAutofit/>
          </a:bodyPr>
          <a:p>
            <a:pPr algn="ctr">
              <a:lnSpc>
                <a:spcPct val="100000"/>
              </a:lnSpc>
            </a:pPr>
            <a:r>
              <a:rPr b="0" lang="en-US" sz="5600" spc="-100" strike="noStrike">
                <a:solidFill>
                  <a:srgbClr val="ffffff"/>
                </a:solidFill>
                <a:latin typeface="Sagona Book"/>
              </a:rPr>
              <a:t>ALPEN</a:t>
            </a:r>
            <a:endParaRPr b="0" lang="en-US" sz="5600" spc="-1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87" name="TextShape 4"/>
          <p:cNvSpPr txBox="1"/>
          <p:nvPr/>
        </p:nvSpPr>
        <p:spPr>
          <a:xfrm>
            <a:off x="6480000" y="3830400"/>
            <a:ext cx="5015160" cy="12189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56000"/>
          </a:bodyPr>
          <a:p>
            <a:pPr algn="ctr">
              <a:lnSpc>
                <a:spcPct val="120000"/>
              </a:lnSpc>
              <a:spcBef>
                <a:spcPts val="1001"/>
              </a:spcBef>
            </a:pPr>
            <a:r>
              <a:rPr b="0" lang="hr-HR" sz="2800" spc="18" strike="noStrike">
                <a:solidFill>
                  <a:srgbClr val="ffffff"/>
                </a:solidFill>
                <a:latin typeface="Avenir Next LT Pro"/>
              </a:rPr>
              <a:t>GEMACHT: Stela P. 6.Klasse </a:t>
            </a:r>
            <a:endParaRPr b="0" lang="hr-HR" sz="2800" spc="-1" strike="noStrike">
              <a:latin typeface="Arial"/>
            </a:endParaRPr>
          </a:p>
          <a:p>
            <a:pPr algn="ctr">
              <a:lnSpc>
                <a:spcPct val="120000"/>
              </a:lnSpc>
              <a:spcBef>
                <a:spcPts val="1001"/>
              </a:spcBef>
            </a:pPr>
            <a:r>
              <a:rPr b="0" lang="hr-HR" sz="2800" spc="18" strike="noStrike">
                <a:solidFill>
                  <a:srgbClr val="ffffff"/>
                </a:solidFill>
                <a:latin typeface="Avenir Next LT Pro"/>
              </a:rPr>
              <a:t>Quelle: Wikipedia</a:t>
            </a:r>
            <a:endParaRPr b="0" lang="hr-HR" sz="2800" spc="-1" strike="noStrike">
              <a:latin typeface="Arial"/>
            </a:endParaRPr>
          </a:p>
          <a:p>
            <a:pPr algn="ctr">
              <a:lnSpc>
                <a:spcPct val="120000"/>
              </a:lnSpc>
              <a:spcBef>
                <a:spcPts val="1001"/>
              </a:spcBef>
            </a:pPr>
            <a:endParaRPr b="0" lang="hr-HR" sz="2800" spc="-1" strike="noStrike">
              <a:latin typeface="Arial"/>
            </a:endParaRPr>
          </a:p>
        </p:txBody>
      </p:sp>
      <p:pic>
        <p:nvPicPr>
          <p:cNvPr id="88" name="Picture 4" descr=""/>
          <p:cNvPicPr/>
          <p:nvPr/>
        </p:nvPicPr>
        <p:blipFill>
          <a:blip r:embed="rId1"/>
          <a:srcRect l="24636" t="0" r="18115" b="0"/>
          <a:stretch/>
        </p:blipFill>
        <p:spPr>
          <a:xfrm>
            <a:off x="0" y="0"/>
            <a:ext cx="5903280" cy="6857640"/>
          </a:xfrm>
          <a:prstGeom prst="rect">
            <a:avLst/>
          </a:prstGeom>
          <a:ln>
            <a:noFill/>
          </a:ln>
        </p:spPr>
      </p:pic>
      <p:grpSp>
        <p:nvGrpSpPr>
          <p:cNvPr id="89" name="Group 5"/>
          <p:cNvGrpSpPr/>
          <p:nvPr/>
        </p:nvGrpSpPr>
        <p:grpSpPr>
          <a:xfrm>
            <a:off x="7859880" y="317880"/>
            <a:ext cx="2218320" cy="640800"/>
            <a:chOff x="7859880" y="317880"/>
            <a:chExt cx="2218320" cy="640800"/>
          </a:xfrm>
        </p:grpSpPr>
        <p:sp>
          <p:nvSpPr>
            <p:cNvPr id="90" name="CustomShape 6"/>
            <p:cNvSpPr/>
            <p:nvPr/>
          </p:nvSpPr>
          <p:spPr>
            <a:xfrm rot="16200000">
              <a:off x="8702640" y="445680"/>
              <a:ext cx="524160" cy="268200"/>
            </a:xfrm>
            <a:custGeom>
              <a:avLst/>
              <a:gdLst/>
              <a:ahLst/>
              <a:rect l="l" t="t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" name="CustomShape 7"/>
            <p:cNvSpPr/>
            <p:nvPr/>
          </p:nvSpPr>
          <p:spPr>
            <a:xfrm rot="17074800">
              <a:off x="7920000" y="442080"/>
              <a:ext cx="453240" cy="474840"/>
            </a:xfrm>
            <a:custGeom>
              <a:avLst/>
              <a:gdLst/>
              <a:ahLst/>
              <a:rect l="l" t="t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" name="CustomShape 8"/>
            <p:cNvSpPr/>
            <p:nvPr/>
          </p:nvSpPr>
          <p:spPr>
            <a:xfrm rot="15231000">
              <a:off x="9572400" y="441720"/>
              <a:ext cx="438480" cy="469080"/>
            </a:xfrm>
            <a:custGeom>
              <a:avLst/>
              <a:gdLst/>
              <a:ahLst/>
              <a:rect l="l" t="t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93" name="Group 9"/>
          <p:cNvGrpSpPr/>
          <p:nvPr/>
        </p:nvGrpSpPr>
        <p:grpSpPr>
          <a:xfrm>
            <a:off x="7945560" y="5351400"/>
            <a:ext cx="2172240" cy="771120"/>
            <a:chOff x="7945560" y="5351400"/>
            <a:chExt cx="2172240" cy="771120"/>
          </a:xfrm>
        </p:grpSpPr>
        <p:sp>
          <p:nvSpPr>
            <p:cNvPr id="94" name="CustomShape 10"/>
            <p:cNvSpPr/>
            <p:nvPr/>
          </p:nvSpPr>
          <p:spPr>
            <a:xfrm rot="11400000">
              <a:off x="9592200" y="5418720"/>
              <a:ext cx="485640" cy="499320"/>
            </a:xfrm>
            <a:custGeom>
              <a:avLst/>
              <a:gdLst/>
              <a:ahLst/>
              <a:rect l="l" t="t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5" name="CustomShape 11"/>
            <p:cNvSpPr/>
            <p:nvPr/>
          </p:nvSpPr>
          <p:spPr>
            <a:xfrm rot="11400000">
              <a:off x="8785080" y="5430960"/>
              <a:ext cx="411120" cy="660600"/>
            </a:xfrm>
            <a:custGeom>
              <a:avLst/>
              <a:gdLst/>
              <a:ahLst/>
              <a:rect l="l" t="t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" name="CustomShape 12"/>
            <p:cNvSpPr/>
            <p:nvPr/>
          </p:nvSpPr>
          <p:spPr>
            <a:xfrm rot="11400000">
              <a:off x="7990200" y="5373000"/>
              <a:ext cx="298800" cy="542520"/>
            </a:xfrm>
            <a:custGeom>
              <a:avLst/>
              <a:gdLst/>
              <a:ahLst/>
              <a:rect l="l" t="t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6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withEffect" fill="hold" presetClass="entr" presetID="10">
                                  <p:stCondLst>
                                    <p:cond delay="1500"/>
                                  </p:stCondLst>
                                  <p:iterate type="el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" dur="7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nodeType="withEffect" fill="hold" presetClass="entr" presetID="10">
                                  <p:stCondLst>
                                    <p:cond delay="1000"/>
                                  </p:stCondLst>
                                  <p:iterate type="el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" dur="7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b282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CustomShape 2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CustomShape 3"/>
          <p:cNvSpPr/>
          <p:nvPr/>
        </p:nvSpPr>
        <p:spPr>
          <a:xfrm>
            <a:off x="0" y="0"/>
            <a:ext cx="12191760" cy="6857640"/>
          </a:xfrm>
          <a:custGeom>
            <a:avLst/>
            <a:gdLst/>
            <a:ah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4896809"/>
                </a:lnTo>
                <a:lnTo>
                  <a:pt x="12035397" y="5061653"/>
                </a:lnTo>
                <a:cubicBezTo>
                  <a:pt x="11302532" y="5870430"/>
                  <a:pt x="10648639" y="6426464"/>
                  <a:pt x="9984875" y="6788992"/>
                </a:cubicBezTo>
                <a:lnTo>
                  <a:pt x="9851219" y="6858000"/>
                </a:lnTo>
                <a:lnTo>
                  <a:pt x="3573504" y="6858000"/>
                </a:lnTo>
                <a:lnTo>
                  <a:pt x="3556746" y="6850756"/>
                </a:lnTo>
                <a:cubicBezTo>
                  <a:pt x="3450765" y="6804314"/>
                  <a:pt x="3352207" y="6760084"/>
                  <a:pt x="3261231" y="6719645"/>
                </a:cubicBezTo>
                <a:cubicBezTo>
                  <a:pt x="2573854" y="6234379"/>
                  <a:pt x="1765175" y="5425602"/>
                  <a:pt x="956496" y="4131559"/>
                </a:cubicBezTo>
                <a:cubicBezTo>
                  <a:pt x="552156" y="3565416"/>
                  <a:pt x="238793" y="2958833"/>
                  <a:pt x="26515" y="2316866"/>
                </a:cubicBezTo>
                <a:lnTo>
                  <a:pt x="0" y="2231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CustomShape 4"/>
          <p:cNvSpPr/>
          <p:nvPr/>
        </p:nvSpPr>
        <p:spPr>
          <a:xfrm rot="15824400">
            <a:off x="606960" y="4045680"/>
            <a:ext cx="2158200" cy="2020320"/>
          </a:xfrm>
          <a:custGeom>
            <a:avLst/>
            <a:gdLst/>
            <a:ahLst/>
            <a:rect l="l" t="t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CustomShape 5"/>
          <p:cNvSpPr/>
          <p:nvPr/>
        </p:nvSpPr>
        <p:spPr>
          <a:xfrm>
            <a:off x="4411080" y="2106360"/>
            <a:ext cx="5983560" cy="5135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20000"/>
              </a:lnSpc>
              <a:spcAft>
                <a:spcPts val="601"/>
              </a:spcAft>
            </a:pPr>
            <a:r>
              <a:rPr b="0" lang="hr-HR" sz="2000" spc="18" strike="noStrike">
                <a:solidFill>
                  <a:srgbClr val="ffffff"/>
                </a:solidFill>
                <a:latin typeface="Avenir Next LT Pro"/>
              </a:rPr>
              <a:t>Alpen sind ein 1200 km langes und etwa 150 km breites Gebirgssystem zwischen Mittel- und Südeuropa. Der höchste Gipfel der Alpen ist der Mt. Blanc an der Grenze zwischen Italien und Frankreich. </a:t>
            </a:r>
            <a:endParaRPr b="0" lang="hr-HR" sz="2000" spc="-1" strike="noStrike">
              <a:latin typeface="Arial"/>
            </a:endParaRPr>
          </a:p>
        </p:txBody>
      </p:sp>
      <p:pic>
        <p:nvPicPr>
          <p:cNvPr id="102" name="Picture 13" descr=""/>
          <p:cNvPicPr/>
          <p:nvPr/>
        </p:nvPicPr>
        <p:blipFill>
          <a:blip r:embed="rId1"/>
          <a:stretch/>
        </p:blipFill>
        <p:spPr>
          <a:xfrm>
            <a:off x="1136160" y="1064880"/>
            <a:ext cx="2418840" cy="18856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125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b282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4" name="CustomShape 2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5" name="CustomShape 3"/>
          <p:cNvSpPr/>
          <p:nvPr/>
        </p:nvSpPr>
        <p:spPr>
          <a:xfrm>
            <a:off x="0" y="0"/>
            <a:ext cx="5411880" cy="3733920"/>
          </a:xfrm>
          <a:custGeom>
            <a:avLst/>
            <a:gdLst/>
            <a:ahLst/>
            <a:rect l="l" t="t" r="r" b="b"/>
            <a:pathLst>
              <a:path w="5412222" h="3734405">
                <a:moveTo>
                  <a:pt x="1441992" y="2504513"/>
                </a:moveTo>
                <a:cubicBezTo>
                  <a:pt x="1478883" y="2504513"/>
                  <a:pt x="1520385" y="2509143"/>
                  <a:pt x="1566499" y="2518404"/>
                </a:cubicBezTo>
                <a:cubicBezTo>
                  <a:pt x="1658726" y="2536924"/>
                  <a:pt x="1732509" y="2573965"/>
                  <a:pt x="1750954" y="2629527"/>
                </a:cubicBezTo>
                <a:cubicBezTo>
                  <a:pt x="1787845" y="2703609"/>
                  <a:pt x="1714063" y="3296268"/>
                  <a:pt x="1714063" y="3370350"/>
                </a:cubicBezTo>
                <a:cubicBezTo>
                  <a:pt x="1695617" y="3555556"/>
                  <a:pt x="1658726" y="3666679"/>
                  <a:pt x="1548053" y="3703720"/>
                </a:cubicBezTo>
                <a:cubicBezTo>
                  <a:pt x="1492717" y="3740761"/>
                  <a:pt x="1418935" y="3740761"/>
                  <a:pt x="1345153" y="3722241"/>
                </a:cubicBezTo>
                <a:cubicBezTo>
                  <a:pt x="1252925" y="3722241"/>
                  <a:pt x="1179143" y="3685199"/>
                  <a:pt x="1142252" y="3611117"/>
                </a:cubicBezTo>
                <a:cubicBezTo>
                  <a:pt x="1123807" y="3555556"/>
                  <a:pt x="1105361" y="3481473"/>
                  <a:pt x="1123807" y="3388870"/>
                </a:cubicBezTo>
                <a:cubicBezTo>
                  <a:pt x="1123807" y="3388870"/>
                  <a:pt x="1160697" y="3055500"/>
                  <a:pt x="1160697" y="3018459"/>
                </a:cubicBezTo>
                <a:cubicBezTo>
                  <a:pt x="1160697" y="2962897"/>
                  <a:pt x="1179143" y="2870294"/>
                  <a:pt x="1179143" y="2851774"/>
                </a:cubicBezTo>
                <a:cubicBezTo>
                  <a:pt x="1197589" y="2722130"/>
                  <a:pt x="1197589" y="2722130"/>
                  <a:pt x="1197589" y="2722130"/>
                </a:cubicBezTo>
                <a:cubicBezTo>
                  <a:pt x="1234480" y="2611007"/>
                  <a:pt x="1289816" y="2555445"/>
                  <a:pt x="1345153" y="2518404"/>
                </a:cubicBezTo>
                <a:cubicBezTo>
                  <a:pt x="1372821" y="2509143"/>
                  <a:pt x="1405101" y="2504513"/>
                  <a:pt x="1441992" y="2504513"/>
                </a:cubicBezTo>
                <a:close/>
                <a:moveTo>
                  <a:pt x="2975080" y="2484443"/>
                </a:moveTo>
                <a:cubicBezTo>
                  <a:pt x="3031460" y="2487048"/>
                  <a:pt x="3069626" y="2507883"/>
                  <a:pt x="3097382" y="2507883"/>
                </a:cubicBezTo>
                <a:cubicBezTo>
                  <a:pt x="3134391" y="2526404"/>
                  <a:pt x="3152895" y="2544924"/>
                  <a:pt x="3189904" y="2581966"/>
                </a:cubicBezTo>
                <a:cubicBezTo>
                  <a:pt x="3208409" y="2619007"/>
                  <a:pt x="3226913" y="2656048"/>
                  <a:pt x="3263922" y="2730130"/>
                </a:cubicBezTo>
                <a:cubicBezTo>
                  <a:pt x="3282426" y="2804212"/>
                  <a:pt x="3356443" y="3322788"/>
                  <a:pt x="3356443" y="3322788"/>
                </a:cubicBezTo>
                <a:cubicBezTo>
                  <a:pt x="3374948" y="3433912"/>
                  <a:pt x="3356443" y="3507994"/>
                  <a:pt x="3337939" y="3545035"/>
                </a:cubicBezTo>
                <a:cubicBezTo>
                  <a:pt x="3319435" y="3582076"/>
                  <a:pt x="3300930" y="3619117"/>
                  <a:pt x="3282426" y="3637638"/>
                </a:cubicBezTo>
                <a:cubicBezTo>
                  <a:pt x="3245417" y="3656158"/>
                  <a:pt x="3208409" y="3656158"/>
                  <a:pt x="3171400" y="3674679"/>
                </a:cubicBezTo>
                <a:cubicBezTo>
                  <a:pt x="3152895" y="3674679"/>
                  <a:pt x="3134391" y="3693200"/>
                  <a:pt x="3115887" y="3693200"/>
                </a:cubicBezTo>
                <a:cubicBezTo>
                  <a:pt x="3060374" y="3711720"/>
                  <a:pt x="3004860" y="3711720"/>
                  <a:pt x="2967852" y="3674679"/>
                </a:cubicBezTo>
                <a:cubicBezTo>
                  <a:pt x="2912339" y="3656158"/>
                  <a:pt x="2875330" y="3619117"/>
                  <a:pt x="2838321" y="3563556"/>
                </a:cubicBezTo>
                <a:cubicBezTo>
                  <a:pt x="2801312" y="3507994"/>
                  <a:pt x="2782808" y="3433912"/>
                  <a:pt x="2782808" y="3359829"/>
                </a:cubicBezTo>
                <a:cubicBezTo>
                  <a:pt x="2764304" y="3156103"/>
                  <a:pt x="2764304" y="3156103"/>
                  <a:pt x="2764304" y="3156103"/>
                </a:cubicBezTo>
                <a:cubicBezTo>
                  <a:pt x="2708791" y="2878295"/>
                  <a:pt x="2708791" y="2878295"/>
                  <a:pt x="2708791" y="2878295"/>
                </a:cubicBezTo>
                <a:cubicBezTo>
                  <a:pt x="2671782" y="2767171"/>
                  <a:pt x="2671782" y="2693089"/>
                  <a:pt x="2690286" y="2637527"/>
                </a:cubicBezTo>
                <a:cubicBezTo>
                  <a:pt x="2727295" y="2563445"/>
                  <a:pt x="2801312" y="2489363"/>
                  <a:pt x="2912339" y="2489363"/>
                </a:cubicBezTo>
                <a:cubicBezTo>
                  <a:pt x="2935469" y="2484733"/>
                  <a:pt x="2956286" y="2483575"/>
                  <a:pt x="2975080" y="2484443"/>
                </a:cubicBezTo>
                <a:close/>
                <a:moveTo>
                  <a:pt x="4122198" y="1964873"/>
                </a:moveTo>
                <a:cubicBezTo>
                  <a:pt x="4177850" y="1964873"/>
                  <a:pt x="4233502" y="1983451"/>
                  <a:pt x="4289154" y="2020607"/>
                </a:cubicBezTo>
                <a:cubicBezTo>
                  <a:pt x="4344804" y="2039186"/>
                  <a:pt x="4400456" y="2094920"/>
                  <a:pt x="4437557" y="2169233"/>
                </a:cubicBezTo>
                <a:cubicBezTo>
                  <a:pt x="4567411" y="2336436"/>
                  <a:pt x="4567411" y="2336436"/>
                  <a:pt x="4567411" y="2336436"/>
                </a:cubicBezTo>
                <a:cubicBezTo>
                  <a:pt x="4752916" y="2540795"/>
                  <a:pt x="4752916" y="2540795"/>
                  <a:pt x="4752916" y="2540795"/>
                </a:cubicBezTo>
                <a:cubicBezTo>
                  <a:pt x="4827118" y="2633686"/>
                  <a:pt x="4864220" y="2707999"/>
                  <a:pt x="4882769" y="2763733"/>
                </a:cubicBezTo>
                <a:cubicBezTo>
                  <a:pt x="4882769" y="2838046"/>
                  <a:pt x="4864220" y="2930936"/>
                  <a:pt x="4771467" y="2986671"/>
                </a:cubicBezTo>
                <a:cubicBezTo>
                  <a:pt x="4697264" y="3042405"/>
                  <a:pt x="4623063" y="3060983"/>
                  <a:pt x="4567411" y="3060983"/>
                </a:cubicBezTo>
                <a:cubicBezTo>
                  <a:pt x="4548860" y="3060983"/>
                  <a:pt x="4511759" y="3060983"/>
                  <a:pt x="4474659" y="3042405"/>
                </a:cubicBezTo>
                <a:cubicBezTo>
                  <a:pt x="4437557" y="3023827"/>
                  <a:pt x="4400456" y="2986671"/>
                  <a:pt x="4344804" y="2949514"/>
                </a:cubicBezTo>
                <a:cubicBezTo>
                  <a:pt x="4289154" y="2893780"/>
                  <a:pt x="3955244" y="2466483"/>
                  <a:pt x="3955244" y="2466483"/>
                </a:cubicBezTo>
                <a:cubicBezTo>
                  <a:pt x="3899592" y="2392170"/>
                  <a:pt x="3862491" y="2317858"/>
                  <a:pt x="3862491" y="2280701"/>
                </a:cubicBezTo>
                <a:cubicBezTo>
                  <a:pt x="3862491" y="2224967"/>
                  <a:pt x="3862491" y="2187811"/>
                  <a:pt x="3881042" y="2169233"/>
                </a:cubicBezTo>
                <a:cubicBezTo>
                  <a:pt x="3899592" y="2132076"/>
                  <a:pt x="3918143" y="2113498"/>
                  <a:pt x="3936693" y="2076342"/>
                </a:cubicBezTo>
                <a:cubicBezTo>
                  <a:pt x="3973794" y="2057764"/>
                  <a:pt x="3992345" y="2039186"/>
                  <a:pt x="3992345" y="2039186"/>
                </a:cubicBezTo>
                <a:cubicBezTo>
                  <a:pt x="4029446" y="2002029"/>
                  <a:pt x="4085097" y="1983451"/>
                  <a:pt x="4122198" y="1964873"/>
                </a:cubicBezTo>
                <a:close/>
                <a:moveTo>
                  <a:pt x="146310" y="1953889"/>
                </a:moveTo>
                <a:cubicBezTo>
                  <a:pt x="201962" y="1953889"/>
                  <a:pt x="276164" y="1991027"/>
                  <a:pt x="350366" y="2046733"/>
                </a:cubicBezTo>
                <a:cubicBezTo>
                  <a:pt x="424568" y="2102439"/>
                  <a:pt x="443118" y="2176714"/>
                  <a:pt x="443118" y="2232420"/>
                </a:cubicBezTo>
                <a:cubicBezTo>
                  <a:pt x="443118" y="2288126"/>
                  <a:pt x="424568" y="2362401"/>
                  <a:pt x="368916" y="2455245"/>
                </a:cubicBezTo>
                <a:cubicBezTo>
                  <a:pt x="368916" y="2455245"/>
                  <a:pt x="181092" y="2674589"/>
                  <a:pt x="55877" y="2823429"/>
                </a:cubicBezTo>
                <a:lnTo>
                  <a:pt x="0" y="2890207"/>
                </a:lnTo>
                <a:lnTo>
                  <a:pt x="0" y="2010548"/>
                </a:lnTo>
                <a:lnTo>
                  <a:pt x="48920" y="1981743"/>
                </a:lnTo>
                <a:cubicBezTo>
                  <a:pt x="86021" y="1963174"/>
                  <a:pt x="118485" y="1953889"/>
                  <a:pt x="146310" y="1953889"/>
                </a:cubicBezTo>
                <a:close/>
                <a:moveTo>
                  <a:pt x="4987001" y="730996"/>
                </a:moveTo>
                <a:cubicBezTo>
                  <a:pt x="5079441" y="730996"/>
                  <a:pt x="5079441" y="730996"/>
                  <a:pt x="5079441" y="730996"/>
                </a:cubicBezTo>
                <a:cubicBezTo>
                  <a:pt x="5190368" y="749448"/>
                  <a:pt x="5282808" y="786350"/>
                  <a:pt x="5338271" y="804801"/>
                </a:cubicBezTo>
                <a:cubicBezTo>
                  <a:pt x="5393734" y="841703"/>
                  <a:pt x="5412222" y="897056"/>
                  <a:pt x="5412222" y="970860"/>
                </a:cubicBezTo>
                <a:cubicBezTo>
                  <a:pt x="5412222" y="1007762"/>
                  <a:pt x="5412222" y="1044664"/>
                  <a:pt x="5412222" y="1100017"/>
                </a:cubicBezTo>
                <a:cubicBezTo>
                  <a:pt x="5393734" y="1155371"/>
                  <a:pt x="5375246" y="1210724"/>
                  <a:pt x="5338271" y="1266077"/>
                </a:cubicBezTo>
                <a:cubicBezTo>
                  <a:pt x="5301295" y="1302979"/>
                  <a:pt x="5245832" y="1321430"/>
                  <a:pt x="5171880" y="1339881"/>
                </a:cubicBezTo>
                <a:cubicBezTo>
                  <a:pt x="5060954" y="1339881"/>
                  <a:pt x="5171880" y="1358332"/>
                  <a:pt x="4913050" y="1339881"/>
                </a:cubicBezTo>
                <a:cubicBezTo>
                  <a:pt x="4635731" y="1339881"/>
                  <a:pt x="4580268" y="1339881"/>
                  <a:pt x="4580268" y="1339881"/>
                </a:cubicBezTo>
                <a:cubicBezTo>
                  <a:pt x="4413877" y="1321430"/>
                  <a:pt x="4413877" y="1321430"/>
                  <a:pt x="4413877" y="1321430"/>
                </a:cubicBezTo>
                <a:cubicBezTo>
                  <a:pt x="4321437" y="1302979"/>
                  <a:pt x="4265974" y="1284528"/>
                  <a:pt x="4247486" y="1247626"/>
                </a:cubicBezTo>
                <a:cubicBezTo>
                  <a:pt x="4210510" y="1210724"/>
                  <a:pt x="4192022" y="1173821"/>
                  <a:pt x="4192022" y="1118468"/>
                </a:cubicBezTo>
                <a:cubicBezTo>
                  <a:pt x="4192022" y="1118468"/>
                  <a:pt x="4192022" y="1081566"/>
                  <a:pt x="4192022" y="1026213"/>
                </a:cubicBezTo>
                <a:cubicBezTo>
                  <a:pt x="4192022" y="970860"/>
                  <a:pt x="4210510" y="915507"/>
                  <a:pt x="4247486" y="860154"/>
                </a:cubicBezTo>
                <a:cubicBezTo>
                  <a:pt x="4265974" y="823252"/>
                  <a:pt x="4321437" y="786350"/>
                  <a:pt x="4395389" y="786350"/>
                </a:cubicBezTo>
                <a:cubicBezTo>
                  <a:pt x="4487828" y="767899"/>
                  <a:pt x="4561780" y="767899"/>
                  <a:pt x="4617243" y="767899"/>
                </a:cubicBezTo>
                <a:cubicBezTo>
                  <a:pt x="4783634" y="749448"/>
                  <a:pt x="4876074" y="730996"/>
                  <a:pt x="4987001" y="730996"/>
                </a:cubicBezTo>
                <a:close/>
                <a:moveTo>
                  <a:pt x="3807960" y="0"/>
                </a:moveTo>
                <a:lnTo>
                  <a:pt x="4404064" y="0"/>
                </a:lnTo>
                <a:lnTo>
                  <a:pt x="4368291" y="41360"/>
                </a:lnTo>
                <a:cubicBezTo>
                  <a:pt x="4352100" y="60329"/>
                  <a:pt x="4338800" y="76226"/>
                  <a:pt x="4329548" y="87787"/>
                </a:cubicBezTo>
                <a:cubicBezTo>
                  <a:pt x="4255530" y="161780"/>
                  <a:pt x="4181513" y="198776"/>
                  <a:pt x="4107495" y="198776"/>
                </a:cubicBezTo>
                <a:cubicBezTo>
                  <a:pt x="4033478" y="217275"/>
                  <a:pt x="3959460" y="180278"/>
                  <a:pt x="3885443" y="106285"/>
                </a:cubicBezTo>
                <a:cubicBezTo>
                  <a:pt x="3857687" y="78538"/>
                  <a:pt x="3834556" y="50790"/>
                  <a:pt x="3818365" y="2304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6" name="TextShape 4"/>
          <p:cNvSpPr txBox="1"/>
          <p:nvPr/>
        </p:nvSpPr>
        <p:spPr>
          <a:xfrm>
            <a:off x="6264360" y="1952280"/>
            <a:ext cx="4991760" cy="5135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0" lang="en-US" sz="2000" spc="18" strike="noStrike">
                <a:solidFill>
                  <a:srgbClr val="ffffff"/>
                </a:solidFill>
                <a:latin typeface="Consolas"/>
              </a:rPr>
              <a:t>Das zentrale Gebirge wird von alten kristallinen Gesteinen gebildet, und die nördlichen und südlichen Ketten bestehen aus mesozoischen Karbonatgesteinen (Kalksteinen und Dolomiten), die von den sogenannten alpine Faltung (alpine Orogenese). </a:t>
            </a:r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pic>
        <p:nvPicPr>
          <p:cNvPr id="107" name="Picture 4" descr=""/>
          <p:cNvPicPr/>
          <p:nvPr/>
        </p:nvPicPr>
        <p:blipFill>
          <a:blip r:embed="rId1"/>
          <a:stretch/>
        </p:blipFill>
        <p:spPr>
          <a:xfrm>
            <a:off x="1657800" y="4184280"/>
            <a:ext cx="2095200" cy="15714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125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b282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2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0" name="CustomShape 3"/>
          <p:cNvSpPr/>
          <p:nvPr/>
        </p:nvSpPr>
        <p:spPr>
          <a:xfrm>
            <a:off x="0" y="0"/>
            <a:ext cx="12191760" cy="6857640"/>
          </a:xfrm>
          <a:custGeom>
            <a:avLst/>
            <a:gdLst/>
            <a:ah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4896809"/>
                </a:lnTo>
                <a:lnTo>
                  <a:pt x="12035397" y="5061653"/>
                </a:lnTo>
                <a:cubicBezTo>
                  <a:pt x="11302532" y="5870430"/>
                  <a:pt x="10648639" y="6426464"/>
                  <a:pt x="9984875" y="6788992"/>
                </a:cubicBezTo>
                <a:lnTo>
                  <a:pt x="9851219" y="6858000"/>
                </a:lnTo>
                <a:lnTo>
                  <a:pt x="3573504" y="6858000"/>
                </a:lnTo>
                <a:lnTo>
                  <a:pt x="3556746" y="6850756"/>
                </a:lnTo>
                <a:cubicBezTo>
                  <a:pt x="3450765" y="6804314"/>
                  <a:pt x="3352207" y="6760084"/>
                  <a:pt x="3261231" y="6719645"/>
                </a:cubicBezTo>
                <a:cubicBezTo>
                  <a:pt x="2573854" y="6234379"/>
                  <a:pt x="1765175" y="5425602"/>
                  <a:pt x="956496" y="4131559"/>
                </a:cubicBezTo>
                <a:cubicBezTo>
                  <a:pt x="552156" y="3565416"/>
                  <a:pt x="238793" y="2958833"/>
                  <a:pt x="26515" y="2316866"/>
                </a:cubicBezTo>
                <a:lnTo>
                  <a:pt x="0" y="2231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1" name="CustomShape 4"/>
          <p:cNvSpPr/>
          <p:nvPr/>
        </p:nvSpPr>
        <p:spPr>
          <a:xfrm rot="15824400">
            <a:off x="606960" y="4045680"/>
            <a:ext cx="2158200" cy="2020320"/>
          </a:xfrm>
          <a:custGeom>
            <a:avLst/>
            <a:gdLst/>
            <a:ahLst/>
            <a:rect l="l" t="t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2" name="TextShape 5"/>
          <p:cNvSpPr txBox="1"/>
          <p:nvPr/>
        </p:nvSpPr>
        <p:spPr>
          <a:xfrm>
            <a:off x="4539600" y="2046240"/>
            <a:ext cx="6899760" cy="5135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0" lang="en-US" sz="2000" spc="18" strike="noStrike">
                <a:solidFill>
                  <a:srgbClr val="ffffff"/>
                </a:solidFill>
                <a:latin typeface="Consolas"/>
              </a:rPr>
              <a:t>Die heutige Form der Alpen wurde durch die pleistozäne Vereisung gegeben und die Schneegrenze liegt auf einer Höhe von 2700 - 2800 m.</a:t>
            </a:r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</p:spTree>
  </p:cSld>
  <mc:AlternateContent>
    <mc:Choice Requires="p14">
      <p:transition spd="slow" p14:dur="125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b282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4" name="CustomShape 2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CustomShape 3"/>
          <p:cNvSpPr/>
          <p:nvPr/>
        </p:nvSpPr>
        <p:spPr>
          <a:xfrm>
            <a:off x="0" y="0"/>
            <a:ext cx="9705240" cy="6857640"/>
          </a:xfrm>
          <a:custGeom>
            <a:avLst/>
            <a:gdLst/>
            <a:ahLst/>
            <a:rect l="l" t="t" r="r" b="b"/>
            <a:pathLst>
              <a:path w="9705717" h="6858000">
                <a:moveTo>
                  <a:pt x="0" y="0"/>
                </a:moveTo>
                <a:lnTo>
                  <a:pt x="8892014" y="0"/>
                </a:lnTo>
                <a:lnTo>
                  <a:pt x="8948109" y="119185"/>
                </a:lnTo>
                <a:cubicBezTo>
                  <a:pt x="9080774" y="406683"/>
                  <a:pt x="9216041" y="706568"/>
                  <a:pt x="9361712" y="1009060"/>
                </a:cubicBezTo>
                <a:cubicBezTo>
                  <a:pt x="9986018" y="2093861"/>
                  <a:pt x="9569814" y="4346908"/>
                  <a:pt x="9569814" y="4722415"/>
                </a:cubicBezTo>
                <a:cubicBezTo>
                  <a:pt x="9569814" y="5635108"/>
                  <a:pt x="9260912" y="6189243"/>
                  <a:pt x="8937785" y="6619105"/>
                </a:cubicBezTo>
                <a:lnTo>
                  <a:pt x="874928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TextShape 4"/>
          <p:cNvSpPr txBox="1"/>
          <p:nvPr/>
        </p:nvSpPr>
        <p:spPr>
          <a:xfrm>
            <a:off x="720000" y="2541600"/>
            <a:ext cx="6911640" cy="3215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r>
              <a:rPr b="0" lang="en-US" sz="2000" spc="18" strike="noStrike">
                <a:solidFill>
                  <a:srgbClr val="ffffff"/>
                </a:solidFill>
                <a:latin typeface="Consolas"/>
              </a:rPr>
              <a:t>Wälder, Viehzucht und Tourismus sind von größter wirtschaftlicher Bedeutung. Mittel- und Südeuropa sind über die Alpen durch mehrere Straßen- und Schienenverbindungen verbunden. Die längsten Tunnel sind Simplon (20 km) und St. Gotthard (15 km).</a:t>
            </a:r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br/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sp>
        <p:nvSpPr>
          <p:cNvPr id="117" name="CustomShape 5"/>
          <p:cNvSpPr/>
          <p:nvPr/>
        </p:nvSpPr>
        <p:spPr>
          <a:xfrm rot="15824400">
            <a:off x="8226000" y="2916360"/>
            <a:ext cx="3518640" cy="3293280"/>
          </a:xfrm>
          <a:custGeom>
            <a:avLst/>
            <a:gdLst/>
            <a:ahLst/>
            <a:rect l="l" t="t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18" name="Picture 4" descr=""/>
          <p:cNvPicPr/>
          <p:nvPr/>
        </p:nvPicPr>
        <p:blipFill>
          <a:blip r:embed="rId1"/>
          <a:stretch/>
        </p:blipFill>
        <p:spPr>
          <a:xfrm>
            <a:off x="717480" y="602280"/>
            <a:ext cx="2742840" cy="1303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125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b282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CustomShape 2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CustomShape 3"/>
          <p:cNvSpPr/>
          <p:nvPr/>
        </p:nvSpPr>
        <p:spPr>
          <a:xfrm>
            <a:off x="995760" y="0"/>
            <a:ext cx="11196000" cy="6857640"/>
          </a:xfrm>
          <a:custGeom>
            <a:avLst/>
            <a:gdLst/>
            <a:ahLst/>
            <a:rect l="l" t="t" r="r" b="b"/>
            <a:pathLst>
              <a:path w="11196185" h="6858000">
                <a:moveTo>
                  <a:pt x="678180" y="0"/>
                </a:moveTo>
                <a:lnTo>
                  <a:pt x="10577581" y="0"/>
                </a:lnTo>
                <a:lnTo>
                  <a:pt x="10716113" y="294338"/>
                </a:lnTo>
                <a:cubicBezTo>
                  <a:pt x="10820232" y="519974"/>
                  <a:pt x="10926393" y="755332"/>
                  <a:pt x="11040720" y="992736"/>
                </a:cubicBezTo>
                <a:cubicBezTo>
                  <a:pt x="11101967" y="1099159"/>
                  <a:pt x="11150454" y="1219908"/>
                  <a:pt x="11188414" y="1350314"/>
                </a:cubicBezTo>
                <a:lnTo>
                  <a:pt x="11196185" y="1382182"/>
                </a:lnTo>
                <a:lnTo>
                  <a:pt x="11196185" y="4121434"/>
                </a:lnTo>
                <a:lnTo>
                  <a:pt x="11176802" y="4304566"/>
                </a:lnTo>
                <a:cubicBezTo>
                  <a:pt x="11053990" y="5160104"/>
                  <a:pt x="10546664" y="5536165"/>
                  <a:pt x="10289429" y="5937296"/>
                </a:cubicBezTo>
                <a:cubicBezTo>
                  <a:pt x="10175102" y="6195166"/>
                  <a:pt x="9816937" y="6534516"/>
                  <a:pt x="9411880" y="6851146"/>
                </a:cubicBezTo>
                <a:lnTo>
                  <a:pt x="9402883" y="6858000"/>
                </a:lnTo>
                <a:lnTo>
                  <a:pt x="1880709" y="6858000"/>
                </a:lnTo>
                <a:lnTo>
                  <a:pt x="1838993" y="6821023"/>
                </a:lnTo>
                <a:cubicBezTo>
                  <a:pt x="1404461" y="6426943"/>
                  <a:pt x="1110605" y="6101023"/>
                  <a:pt x="1110605" y="6101023"/>
                </a:cubicBezTo>
                <a:cubicBezTo>
                  <a:pt x="816622" y="5544351"/>
                  <a:pt x="0" y="3776098"/>
                  <a:pt x="0" y="3022953"/>
                </a:cubicBezTo>
                <a:cubicBezTo>
                  <a:pt x="0" y="2171572"/>
                  <a:pt x="195989" y="894500"/>
                  <a:pt x="653297" y="4311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CustomShape 4"/>
          <p:cNvSpPr/>
          <p:nvPr/>
        </p:nvSpPr>
        <p:spPr>
          <a:xfrm rot="15824400">
            <a:off x="197640" y="426600"/>
            <a:ext cx="2954880" cy="2765520"/>
          </a:xfrm>
          <a:custGeom>
            <a:avLst/>
            <a:gdLst/>
            <a:ahLst/>
            <a:rect l="l" t="t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TextShape 5"/>
          <p:cNvSpPr txBox="1"/>
          <p:nvPr/>
        </p:nvSpPr>
        <p:spPr>
          <a:xfrm>
            <a:off x="4560120" y="2541600"/>
            <a:ext cx="4991760" cy="3215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0" lang="en-US" sz="2000" spc="18" strike="noStrike">
                <a:solidFill>
                  <a:srgbClr val="ffffff"/>
                </a:solidFill>
                <a:latin typeface="Consolas"/>
              </a:rPr>
              <a:t>Im Alpenraum leben rund 13 Millionen Menschen aus acht Alpenländern: Frankreich, Monaco, Italien, Schweiz, Deutschland, Liechtenstein, Österreich und Slowenien.</a:t>
            </a:r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  <p:pic>
        <p:nvPicPr>
          <p:cNvPr id="124" name="Picture 4" descr=""/>
          <p:cNvPicPr/>
          <p:nvPr/>
        </p:nvPicPr>
        <p:blipFill>
          <a:blip r:embed="rId1"/>
          <a:stretch/>
        </p:blipFill>
        <p:spPr>
          <a:xfrm>
            <a:off x="994320" y="4151880"/>
            <a:ext cx="2685600" cy="17046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125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2783520" y="2661480"/>
            <a:ext cx="10728000" cy="3227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0" lang="en-US" sz="9600" spc="18" strike="noStrike">
                <a:solidFill>
                  <a:srgbClr val="ffffff"/>
                </a:solidFill>
                <a:latin typeface="Bodoni MT Black"/>
              </a:rPr>
              <a:t>DANKE</a:t>
            </a:r>
            <a:endParaRPr b="0" lang="en-US" sz="9600" spc="18" strike="noStrike">
              <a:solidFill>
                <a:srgbClr val="ffffff"/>
              </a:solidFill>
              <a:latin typeface="Avenir Next LT Pro"/>
            </a:endParaRPr>
          </a:p>
        </p:txBody>
      </p:sp>
    </p:spTree>
  </p:cSld>
  <mc:AlternateContent>
    <mc:Choice Requires="p14">
      <p:transition spd="slow" p14:dur="125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2208240" y="-853560"/>
            <a:ext cx="11058480" cy="69192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0" lang="en-US" sz="2000" spc="18" strike="noStrike" u="sng">
                <a:solidFill>
                  <a:srgbClr val="b57001"/>
                </a:solidFill>
                <a:uFillTx/>
                <a:latin typeface="Avenir Next LT Pro"/>
                <a:ea typeface="Avenir Next LT Pro"/>
                <a:hlinkClick r:id="rId1"/>
              </a:rPr>
              <a:t>https://youtu.be/FCPdIvXo2rU</a:t>
            </a:r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b="0" lang="en-US" sz="2000" spc="18" strike="noStrike">
              <a:solidFill>
                <a:srgbClr val="ffffff"/>
              </a:solidFill>
              <a:latin typeface="Avenir Next LT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b495c2"/>
      </a:accent1>
      <a:accent2>
        <a:srgbClr val="767e37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b495c2"/>
      </a:accent1>
      <a:accent2>
        <a:srgbClr val="767e37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Application>LibreOffice/6.2.5.2$Windows_X86_64 LibreOffice_project/1ec314fa52f458adc18c4f025c545a4e8b22c159</Applicat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2021-06-07T17:43:21Z</dcterms:created>
  <dc:creator/>
  <dc:description/>
  <dc:language>hr-HR</dc:language>
  <cp:lastModifiedBy/>
  <dcterms:modified xsi:type="dcterms:W3CDTF">2021-06-18T21:59:01Z</dcterms:modified>
  <cp:revision>142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