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jpeg" ContentType="image/jpeg"/>
  <Override PartName="/ppt/media/image14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1051524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838080" y="4140720"/>
            <a:ext cx="1051524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26200" y="194940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38080" y="414072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26200" y="414072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338580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93440" y="1949400"/>
            <a:ext cx="338580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7949160" y="1949400"/>
            <a:ext cx="338580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838080" y="4140720"/>
            <a:ext cx="338580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93440" y="4140720"/>
            <a:ext cx="338580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7949160" y="4140720"/>
            <a:ext cx="338580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838080" y="1949400"/>
            <a:ext cx="10515240" cy="419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1051524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51310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26200" y="1949400"/>
            <a:ext cx="51310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838080" y="36576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949400"/>
            <a:ext cx="51310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38080" y="414072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838080" y="1949400"/>
            <a:ext cx="10515240" cy="419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51310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94940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26200" y="414072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26200" y="194940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838080" y="4140720"/>
            <a:ext cx="1051524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1051524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38080" y="4140720"/>
            <a:ext cx="1051524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26200" y="194940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38080" y="414072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26200" y="414072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338580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93440" y="1949400"/>
            <a:ext cx="338580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7949160" y="1949400"/>
            <a:ext cx="338580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838080" y="4140720"/>
            <a:ext cx="338580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93440" y="4140720"/>
            <a:ext cx="338580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7949160" y="4140720"/>
            <a:ext cx="338580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1051524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51310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26200" y="1949400"/>
            <a:ext cx="51310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38080" y="36576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6200" y="1949400"/>
            <a:ext cx="51310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838080" y="414072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5131080" cy="419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26200" y="194940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26200" y="414072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194940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26200" y="1949400"/>
            <a:ext cx="513108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838080" y="4140720"/>
            <a:ext cx="10515240" cy="200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39" descr=""/>
          <p:cNvPicPr/>
          <p:nvPr/>
        </p:nvPicPr>
        <p:blipFill>
          <a:blip r:embed="rId2">
            <a:alphaModFix amt="35000"/>
          </a:blip>
          <a:stretch/>
        </p:blipFill>
        <p:spPr>
          <a:xfrm>
            <a:off x="0" y="0"/>
            <a:ext cx="12191760" cy="139212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latin typeface="Avenir Next LT Pro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838080" y="63244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FBD55A9-C111-4585-946C-76328FEED931}" type="datetime1">
              <a:rPr b="0" lang="hr-HR" sz="900" spc="-1" strike="noStrike">
                <a:solidFill>
                  <a:srgbClr val="ffffff"/>
                </a:solidFill>
                <a:latin typeface="Avenir Next LT Pro"/>
              </a:rPr>
              <a:t>18.06.2021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4038480" y="632448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8610480" y="63244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C561AF5-A62C-4C78-97DA-A37AD7F8246F}" type="slidenum">
              <a:rPr b="0" lang="hr-HR" sz="900" spc="-1" strike="noStrike">
                <a:solidFill>
                  <a:srgbClr val="ffffff"/>
                </a:solidFill>
                <a:latin typeface="Avenir Next LT Pro"/>
              </a:rPr>
              <a:t>&lt;number&gt;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venir Next LT Pro"/>
              </a:rPr>
              <a:t>Kliknite za uređivanje oblika teksta</a:t>
            </a: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Avenir Next LT Pro"/>
              </a:rPr>
              <a:t>Druga razina konture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venir Next LT Pro"/>
              </a:rPr>
              <a:t>Treća razina konture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venir Next LT Pro"/>
              </a:rPr>
              <a:t>Četvrta razina kontura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venir Next LT Pro"/>
              </a:rPr>
              <a:t>Peta razina kontura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venir Next LT Pro"/>
              </a:rPr>
              <a:t>Šesta razina kontura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venir Next LT Pro"/>
              </a:rPr>
              <a:t>Sedma razina konture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39" descr=""/>
          <p:cNvPicPr/>
          <p:nvPr/>
        </p:nvPicPr>
        <p:blipFill>
          <a:blip r:embed="rId2">
            <a:alphaModFix amt="35000"/>
          </a:blip>
          <a:stretch/>
        </p:blipFill>
        <p:spPr>
          <a:xfrm>
            <a:off x="0" y="0"/>
            <a:ext cx="12191760" cy="1392120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838080" y="36576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latin typeface="Avenir Next LT Pro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838080" y="1949400"/>
            <a:ext cx="10515240" cy="419544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Avenir Next LT Pro"/>
              </a:rPr>
              <a:t>Click to edit Master text styles</a:t>
            </a:r>
            <a:endParaRPr b="0" lang="en-US" sz="2800" spc="-1" strike="noStrike">
              <a:solidFill>
                <a:srgbClr val="ffffff"/>
              </a:solidFill>
              <a:latin typeface="Avenir Next LT Pro"/>
            </a:endParaRPr>
          </a:p>
          <a:p>
            <a:pPr lvl="1" marL="685800" indent="-228240">
              <a:lnSpc>
                <a:spcPct val="110000"/>
              </a:lnSpc>
              <a:spcBef>
                <a:spcPts val="499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Avenir Next LT Pro"/>
              </a:rPr>
              <a:t>Second level</a:t>
            </a:r>
            <a:endParaRPr b="0" lang="en-US" sz="2400" spc="-1" strike="noStrike">
              <a:solidFill>
                <a:srgbClr val="ffffff"/>
              </a:solidFill>
              <a:latin typeface="Avenir Next LT Pro"/>
            </a:endParaRPr>
          </a:p>
          <a:p>
            <a:pPr lvl="2" marL="1143000" indent="-228240">
              <a:lnSpc>
                <a:spcPct val="110000"/>
              </a:lnSpc>
              <a:spcBef>
                <a:spcPts val="499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Avenir Next LT Pro"/>
              </a:rPr>
              <a:t>Third level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lvl="3" marL="1600200" indent="-228240">
              <a:lnSpc>
                <a:spcPct val="110000"/>
              </a:lnSpc>
              <a:spcBef>
                <a:spcPts val="499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Avenir Next LT Pro"/>
              </a:rPr>
              <a:t>Fourth level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  <a:p>
            <a:pPr lvl="4" marL="2057400" indent="-228240">
              <a:lnSpc>
                <a:spcPct val="110000"/>
              </a:lnSpc>
              <a:spcBef>
                <a:spcPts val="499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Avenir Next LT Pro"/>
              </a:rPr>
              <a:t>Fifth level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838080" y="63244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1FFA99E-DDDA-41D7-8A17-C0FB5833B75E}" type="datetime1">
              <a:rPr b="0" lang="hr-HR" sz="900" spc="-1" strike="noStrike">
                <a:solidFill>
                  <a:srgbClr val="ffffff"/>
                </a:solidFill>
                <a:latin typeface="Avenir Next LT Pro"/>
              </a:rPr>
              <a:t>18.06.2021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4038480" y="632448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8610480" y="63244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3B57287-5F06-4DBE-B9E5-0DDB7C3CB4AB}" type="slidenum">
              <a:rPr b="0" lang="hr-HR" sz="900" spc="-1" strike="noStrike">
                <a:solidFill>
                  <a:srgbClr val="ffffff"/>
                </a:solidFill>
                <a:latin typeface="Avenir Next LT Pro"/>
              </a:rPr>
              <a:t>&lt;number&gt;</a:t>
            </a:fld>
            <a:endParaRPr b="0" lang="hr-H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3"/>
          <p:cNvSpPr/>
          <p:nvPr/>
        </p:nvSpPr>
        <p:spPr>
          <a:xfrm>
            <a:off x="0" y="0"/>
            <a:ext cx="12179520" cy="6857640"/>
          </a:xfrm>
          <a:prstGeom prst="rect">
            <a:avLst/>
          </a:prstGeom>
          <a:blipFill rotWithShape="0">
            <a:blip r:embed="rId1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4" descr=""/>
          <p:cNvPicPr/>
          <p:nvPr/>
        </p:nvPicPr>
        <p:blipFill>
          <a:blip r:embed="rId2">
            <a:alphaModFix amt="70000"/>
          </a:blip>
          <a:srcRect l="0" t="15730" r="0" b="0"/>
          <a:stretch/>
        </p:blipFill>
        <p:spPr>
          <a:xfrm>
            <a:off x="-7920" y="2160"/>
            <a:ext cx="12188520" cy="6856200"/>
          </a:xfrm>
          <a:prstGeom prst="rect">
            <a:avLst/>
          </a:prstGeom>
          <a:ln>
            <a:noFill/>
          </a:ln>
        </p:spPr>
      </p:pic>
      <p:sp>
        <p:nvSpPr>
          <p:cNvPr id="90" name="TextShape 4"/>
          <p:cNvSpPr txBox="1"/>
          <p:nvPr/>
        </p:nvSpPr>
        <p:spPr>
          <a:xfrm>
            <a:off x="996120" y="744840"/>
            <a:ext cx="10189800" cy="31453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1" lang="en-US" sz="9600" spc="-1" strike="noStrike">
                <a:solidFill>
                  <a:srgbClr val="ffffff"/>
                </a:solidFill>
                <a:latin typeface="Modern Love"/>
              </a:rPr>
              <a:t>BERLIN</a:t>
            </a:r>
            <a:endParaRPr b="0" lang="en-US" sz="96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1" name="TextShape 5"/>
          <p:cNvSpPr txBox="1"/>
          <p:nvPr/>
        </p:nvSpPr>
        <p:spPr>
          <a:xfrm>
            <a:off x="1218600" y="4069800"/>
            <a:ext cx="9780840" cy="2056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1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ffffff"/>
                </a:solidFill>
                <a:latin typeface="Modern Love"/>
              </a:rPr>
              <a:t>HERGESTELLT VON: Leonarda D.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ffffff"/>
                </a:solidFill>
                <a:latin typeface="Modern Love"/>
              </a:rPr>
              <a:t>6. Klasse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ffffff"/>
                </a:solidFill>
                <a:latin typeface="Modern Love"/>
              </a:rPr>
              <a:t>Quelle: Wikipedia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92" name="CustomShape 6"/>
          <p:cNvSpPr/>
          <p:nvPr/>
        </p:nvSpPr>
        <p:spPr>
          <a:xfrm>
            <a:off x="-3208680" y="3430080"/>
            <a:ext cx="2742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venir Next LT Pro"/>
              </a:rPr>
              <a:t>Click to add text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2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3"/>
          <p:cNvSpPr/>
          <p:nvPr/>
        </p:nvSpPr>
        <p:spPr>
          <a:xfrm rot="10800000">
            <a:off x="-2520" y="0"/>
            <a:ext cx="12191760" cy="6857640"/>
          </a:xfrm>
          <a:prstGeom prst="rect">
            <a:avLst/>
          </a:prstGeom>
          <a:blipFill rotWithShape="0">
            <a:blip r:embed="rId1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4"/>
          <p:cNvSpPr/>
          <p:nvPr/>
        </p:nvSpPr>
        <p:spPr>
          <a:xfrm>
            <a:off x="713520" y="739440"/>
            <a:ext cx="10767960" cy="5390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TextShape 5"/>
          <p:cNvSpPr txBox="1"/>
          <p:nvPr/>
        </p:nvSpPr>
        <p:spPr>
          <a:xfrm>
            <a:off x="1110960" y="519480"/>
            <a:ext cx="5409720" cy="1996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44131a"/>
                </a:solidFill>
                <a:latin typeface="Consolas"/>
              </a:rPr>
              <a:t>WO IST BERLIN?</a:t>
            </a:r>
            <a:endParaRPr b="0" lang="en-US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8" name="TextShape 6"/>
          <p:cNvSpPr txBox="1"/>
          <p:nvPr/>
        </p:nvSpPr>
        <p:spPr>
          <a:xfrm>
            <a:off x="799560" y="2127240"/>
            <a:ext cx="5334840" cy="3674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4131a"/>
                </a:solidFill>
                <a:latin typeface="Consolas"/>
              </a:rPr>
              <a:t>Berlin liegt an den Flüssen Spree und Havel im Nordosten Deutschlands.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4131a"/>
                </a:solidFill>
                <a:latin typeface="Consolas"/>
              </a:rPr>
              <a:t> </a:t>
            </a:r>
            <a:r>
              <a:rPr b="0" lang="en-US" sz="2000" spc="-1" strike="noStrike">
                <a:solidFill>
                  <a:srgbClr val="44131a"/>
                </a:solidFill>
                <a:latin typeface="Consolas"/>
              </a:rPr>
              <a:t>Es ist eines der 16 deutschen Bundesländer und das allseitig vom Bundesland Brandenburg umgeben ist. 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4131a"/>
                </a:solidFill>
                <a:latin typeface="Consolas"/>
              </a:rPr>
              <a:t>Mit mehr als 3,5 Millionen Einwohnern ist sie die größte und Hauptstadt Deutschlands und die größte Stadt der Europäischen Union.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</p:txBody>
      </p:sp>
      <p:pic>
        <p:nvPicPr>
          <p:cNvPr id="99" name="Picture 4" descr=""/>
          <p:cNvPicPr/>
          <p:nvPr/>
        </p:nvPicPr>
        <p:blipFill>
          <a:blip r:embed="rId2"/>
          <a:srcRect l="0" t="3696" r="0" b="3696"/>
          <a:stretch/>
        </p:blipFill>
        <p:spPr>
          <a:xfrm>
            <a:off x="6141240" y="819000"/>
            <a:ext cx="5175360" cy="487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2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3"/>
          <p:cNvSpPr/>
          <p:nvPr/>
        </p:nvSpPr>
        <p:spPr>
          <a:xfrm>
            <a:off x="0" y="0"/>
            <a:ext cx="12191760" cy="221724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4"/>
          <p:cNvSpPr/>
          <p:nvPr/>
        </p:nvSpPr>
        <p:spPr>
          <a:xfrm rot="10800000">
            <a:off x="360" y="0"/>
            <a:ext cx="12191760" cy="2224080"/>
          </a:xfrm>
          <a:prstGeom prst="rect">
            <a:avLst/>
          </a:prstGeom>
          <a:blipFill rotWithShape="0">
            <a:blip r:embed="rId1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TextShape 5"/>
          <p:cNvSpPr txBox="1"/>
          <p:nvPr/>
        </p:nvSpPr>
        <p:spPr>
          <a:xfrm>
            <a:off x="677160" y="574200"/>
            <a:ext cx="10002960" cy="1599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4000"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onsolas"/>
              </a:rPr>
              <a:t>BERLIN ALS TOURISTISCHE ATTRAKTION</a:t>
            </a:r>
            <a:br/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5" name="TextShape 6"/>
          <p:cNvSpPr txBox="1"/>
          <p:nvPr/>
        </p:nvSpPr>
        <p:spPr>
          <a:xfrm>
            <a:off x="97560" y="2992320"/>
            <a:ext cx="5905800" cy="3552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onsolas"/>
              </a:rPr>
              <a:t>Berlin ist eine Stadt der Kunst, Kultur, eine der extrem günstigen Städte Deutschlands.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onsolas"/>
              </a:rPr>
              <a:t>Sie hat eine bewegte Geschichte und viele Sehenswürdigkeiten und ist daher eine häufige Touristenattraktion.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onsolas"/>
              </a:rPr>
              <a:t>Die bekanntesten Wahrzeichen Berlins sind: das Brandenburger Tor, der Reichstag und die Siegessäule.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onsolas"/>
              </a:rPr>
              <a:t>UNESCO-Denkmäler in Berlin sind die Museumsinsel, Schlösser und Parks in Berlin und die Wohnsiedlungen der Berliner Moderne.</a:t>
            </a: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ffffff"/>
              </a:solidFill>
              <a:latin typeface="Avenir Next LT Pro"/>
            </a:endParaRPr>
          </a:p>
        </p:txBody>
      </p:sp>
      <p:pic>
        <p:nvPicPr>
          <p:cNvPr id="106" name="Picture 4" descr=""/>
          <p:cNvPicPr/>
          <p:nvPr/>
        </p:nvPicPr>
        <p:blipFill>
          <a:blip r:embed="rId2"/>
          <a:stretch/>
        </p:blipFill>
        <p:spPr>
          <a:xfrm>
            <a:off x="5996520" y="2950920"/>
            <a:ext cx="5585400" cy="3141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3"/>
          <p:cNvSpPr/>
          <p:nvPr/>
        </p:nvSpPr>
        <p:spPr>
          <a:xfrm>
            <a:off x="6248520" y="0"/>
            <a:ext cx="5943240" cy="685764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4"/>
          <p:cNvSpPr/>
          <p:nvPr/>
        </p:nvSpPr>
        <p:spPr>
          <a:xfrm flipH="1">
            <a:off x="-720" y="0"/>
            <a:ext cx="6254280" cy="685764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5"/>
          <p:cNvSpPr/>
          <p:nvPr/>
        </p:nvSpPr>
        <p:spPr>
          <a:xfrm flipH="1" rot="10800000">
            <a:off x="-2520" y="360"/>
            <a:ext cx="6251040" cy="6857640"/>
          </a:xfrm>
          <a:prstGeom prst="rect">
            <a:avLst/>
          </a:prstGeom>
          <a:blipFill rotWithShape="0">
            <a:blip r:embed="rId1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TextShape 6"/>
          <p:cNvSpPr txBox="1"/>
          <p:nvPr/>
        </p:nvSpPr>
        <p:spPr>
          <a:xfrm>
            <a:off x="639720" y="388800"/>
            <a:ext cx="4952520" cy="1664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onsolas"/>
              </a:rPr>
              <a:t>BERÜHMTHEITEN</a:t>
            </a:r>
            <a:br/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3" name="TextShape 7"/>
          <p:cNvSpPr txBox="1"/>
          <p:nvPr/>
        </p:nvSpPr>
        <p:spPr>
          <a:xfrm>
            <a:off x="514440" y="1785240"/>
            <a:ext cx="4952160" cy="3728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onsolas"/>
              </a:rPr>
              <a:t>Alexander von Humboldt - deutscher Naturforscher und Forscher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onsolas"/>
              </a:rPr>
              <a:t>Marlene Dietrich - Schauspielerin und Sängerin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onsolas"/>
              </a:rPr>
              <a:t>Ludwig Tieck - deutscher Schriftsteller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onsolas"/>
              </a:rPr>
              <a:t>Karl Bleibtreu - deutscher Schriftsteller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onsolas"/>
              </a:rPr>
              <a:t>Wilhelm II., deutscher Kaiser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a62c5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onsolas"/>
              </a:rPr>
              <a:t>Konrad Zuse - deutscher Ingenieur und Pionier auf dem Gebiet der Informatik</a:t>
            </a: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ffffff"/>
              </a:solidFill>
              <a:latin typeface="Avenir Next LT Pro"/>
            </a:endParaRPr>
          </a:p>
        </p:txBody>
      </p:sp>
      <p:pic>
        <p:nvPicPr>
          <p:cNvPr id="114" name="Picture 4" descr=""/>
          <p:cNvPicPr/>
          <p:nvPr/>
        </p:nvPicPr>
        <p:blipFill>
          <a:blip r:embed="rId2"/>
          <a:srcRect l="4732" t="0" r="12628" b="0"/>
          <a:stretch/>
        </p:blipFill>
        <p:spPr>
          <a:xfrm>
            <a:off x="6858000" y="568080"/>
            <a:ext cx="4723920" cy="5716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6" name="Picture 10" descr=""/>
          <p:cNvPicPr/>
          <p:nvPr/>
        </p:nvPicPr>
        <p:blipFill>
          <a:blip r:embed="rId1">
            <a:alphaModFix amt="35000"/>
          </a:blip>
          <a:stretch/>
        </p:blipFill>
        <p:spPr>
          <a:xfrm>
            <a:off x="0" y="0"/>
            <a:ext cx="12191760" cy="139212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4"/>
          <p:cNvSpPr/>
          <p:nvPr/>
        </p:nvSpPr>
        <p:spPr>
          <a:xfrm rot="10800000">
            <a:off x="360" y="0"/>
            <a:ext cx="12191760" cy="6857640"/>
          </a:xfrm>
          <a:prstGeom prst="rect">
            <a:avLst/>
          </a:prstGeom>
          <a:blipFill rotWithShape="0">
            <a:blip r:embed="rId2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5"/>
          <p:cNvSpPr/>
          <p:nvPr/>
        </p:nvSpPr>
        <p:spPr>
          <a:xfrm>
            <a:off x="713520" y="739440"/>
            <a:ext cx="10767960" cy="5390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TextShape 6"/>
          <p:cNvSpPr txBox="1"/>
          <p:nvPr/>
        </p:nvSpPr>
        <p:spPr>
          <a:xfrm>
            <a:off x="1641960" y="864000"/>
            <a:ext cx="9067320" cy="2680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6000"/>
          </a:bodyPr>
          <a:p>
            <a:pPr algn="ctr">
              <a:lnSpc>
                <a:spcPct val="100000"/>
              </a:lnSpc>
            </a:pPr>
            <a:r>
              <a:rPr b="1" lang="en-US" sz="5200" spc="-1" strike="noStrike">
                <a:solidFill>
                  <a:srgbClr val="44131a"/>
                </a:solidFill>
                <a:latin typeface="Modern Love"/>
              </a:rPr>
              <a:t>VIELEN DANK FÜR DIE AUFMERKSAMKEIT</a:t>
            </a:r>
            <a:br/>
            <a:br/>
            <a:endParaRPr b="0" lang="en-US" sz="52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122" name="Picture 4" descr=""/>
          <p:cNvPicPr/>
          <p:nvPr/>
        </p:nvPicPr>
        <p:blipFill>
          <a:blip r:embed="rId3"/>
          <a:stretch/>
        </p:blipFill>
        <p:spPr>
          <a:xfrm>
            <a:off x="-10584360" y="1876320"/>
            <a:ext cx="3172680" cy="4195440"/>
          </a:xfrm>
          <a:prstGeom prst="rect">
            <a:avLst/>
          </a:prstGeom>
          <a:ln>
            <a:noFill/>
          </a:ln>
        </p:spPr>
      </p:pic>
      <p:pic>
        <p:nvPicPr>
          <p:cNvPr id="123" name="Picture 4" descr=""/>
          <p:cNvPicPr/>
          <p:nvPr/>
        </p:nvPicPr>
        <p:blipFill>
          <a:blip r:embed="rId4"/>
          <a:stretch/>
        </p:blipFill>
        <p:spPr>
          <a:xfrm>
            <a:off x="2396520" y="2468880"/>
            <a:ext cx="7419240" cy="3610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Application>LibreOffice/6.2.5.2$Windows_X86_64 LibreOffice_project/1ec314fa52f458adc18c4f025c545a4e8b22c159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2021-06-06T15:17:21Z</dcterms:created>
  <dc:creator/>
  <dc:description/>
  <dc:language>hr-HR</dc:language>
  <cp:lastModifiedBy/>
  <dcterms:modified xsi:type="dcterms:W3CDTF">2021-06-18T21:53:20Z</dcterms:modified>
  <cp:revision>164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