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9DAA90-E63B-46A6-ADD0-AE4A1721C370}" type="datetimeFigureOut">
              <a:rPr lang="sr-Latn-CS" smtClean="0"/>
              <a:pPr/>
              <a:t>15.1.2014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C0F257-0CEE-44A2-B5CE-2712D2294CB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KOLEGIJALNO OPAŽANJE NASTAVE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hr-HR" sz="2000" dirty="0" smtClean="0"/>
          </a:p>
          <a:p>
            <a:endParaRPr lang="hr-HR" sz="2000" dirty="0"/>
          </a:p>
          <a:p>
            <a:endParaRPr lang="hr-HR" sz="2000" dirty="0" smtClean="0"/>
          </a:p>
          <a:p>
            <a:r>
              <a:rPr lang="hr-HR" sz="2000" dirty="0"/>
              <a:t> </a:t>
            </a:r>
            <a:r>
              <a:rPr lang="hr-HR" sz="2000" dirty="0" smtClean="0"/>
              <a:t>                       prema </a:t>
            </a:r>
            <a:r>
              <a:rPr lang="hr-HR" sz="2000" dirty="0" err="1" smtClean="0"/>
              <a:t>Bezinović</a:t>
            </a:r>
            <a:r>
              <a:rPr lang="hr-HR" sz="2000" dirty="0" smtClean="0"/>
              <a:t>, </a:t>
            </a:r>
            <a:r>
              <a:rPr lang="hr-HR" sz="2000" dirty="0" err="1" smtClean="0"/>
              <a:t>Marušić</a:t>
            </a:r>
            <a:r>
              <a:rPr lang="hr-HR" sz="2000" dirty="0" smtClean="0"/>
              <a:t>, </a:t>
            </a:r>
            <a:r>
              <a:rPr lang="hr-HR" sz="2000" dirty="0" err="1" smtClean="0"/>
              <a:t>Ristić</a:t>
            </a:r>
            <a:r>
              <a:rPr lang="hr-HR" sz="2000" dirty="0" smtClean="0"/>
              <a:t> Dedić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ZAKLJUČNE NAPOMENE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Organizacija naših škola koja odvaja učitelje po razredima i učionicama stvara kulturu izolacije. Poučavanje je privatna stvar pojedinih učitelja. Učitelji se samostalno snalaze i spontano poučavaju načinima i metodama koje smatraju uspješnima, bez mogućnosti dobivanja povratnih informacija i komentara o vlastitu radu. Svatko čini što smatra da je najbolje i tiho se nosi </a:t>
            </a:r>
            <a:r>
              <a:rPr lang="it-IT" dirty="0" smtClean="0"/>
              <a:t>sa svojim osjećajem superiornosti ili inferiornosti, sa svojim ponosom ili</a:t>
            </a:r>
            <a:r>
              <a:rPr lang="hr-HR" dirty="0" smtClean="0"/>
              <a:t> svojim tjeskobama.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Strategija »učitelji opažaju učitelje« omogućava novu kulturu dijaloga, razmjene ideja, povezivanja i promicanja povjerenja. Poučavanje postaje javno dobro i prestaje biti privatna stvar svakog učitelja. U otvorene učionice ulazi svježina nove kreativnosti i pozitivnih emocija.</a:t>
            </a:r>
          </a:p>
          <a:p>
            <a:r>
              <a:rPr lang="hr-HR" dirty="0" smtClean="0"/>
              <a:t>Opažanje nastave iz različitih područja omogućuje uočavanje različitih stilova i metoda rada, prikupljanje brojnih ideja. Svjesni da će biti opažani, učitelji se bolje pripremaju za nastavu, što omogućuje trajnije dizanje standarda </a:t>
            </a:r>
            <a:r>
              <a:rPr lang="vi-VN" dirty="0" smtClean="0"/>
              <a:t>poučavanja i djelotvornije međusobno učenje.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Korist od ovakva pristupa jest i ta da učenici uočavaju želju svojih učitelja da </a:t>
            </a:r>
            <a:r>
              <a:rPr lang="pl-PL" dirty="0" smtClean="0"/>
              <a:t>budu bolji. To je za njih moćan primjer koji i sami mogu slijediti.</a:t>
            </a:r>
          </a:p>
          <a:p>
            <a:r>
              <a:rPr lang="hr-HR" dirty="0" smtClean="0"/>
              <a:t>Od profesionalnog razvoja svojih učitelja najveću korist na kraju imaju sami učenici zbog kojih škola uostalom i postoji.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SVRHA I CILJEVI KOLEGIJALNOG OPAŽANJA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Unapređivanje kvalitete nastave</a:t>
            </a:r>
          </a:p>
          <a:p>
            <a:r>
              <a:rPr lang="hr-HR" dirty="0" smtClean="0"/>
              <a:t>Širenje kulture kvalitete u školama</a:t>
            </a:r>
          </a:p>
          <a:p>
            <a:r>
              <a:rPr lang="hr-HR" dirty="0" smtClean="0"/>
              <a:t>Otvaranje dijaloga i poticanje konstruktivne rasprave o nastavi</a:t>
            </a:r>
          </a:p>
          <a:p>
            <a:r>
              <a:rPr lang="hr-HR" dirty="0" smtClean="0"/>
              <a:t>Ohrabrivanje učitelja na refleksiju o vlastitom radu</a:t>
            </a:r>
          </a:p>
          <a:p>
            <a:r>
              <a:rPr lang="hr-HR" dirty="0" smtClean="0"/>
              <a:t>Razmjena dobrih iskustava i dobre prakse</a:t>
            </a:r>
          </a:p>
          <a:p>
            <a:r>
              <a:rPr lang="hr-HR" dirty="0" smtClean="0"/>
              <a:t>Pokazivanje kvalitete rada učitelja</a:t>
            </a:r>
          </a:p>
          <a:p>
            <a:r>
              <a:rPr lang="hr-HR" dirty="0" smtClean="0"/>
              <a:t>Pripremanje učitelja za moguće vanjsko vrednovanje rada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NAČELA OPAŽANJA NASTAVE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Svrhovitost – unapređivanje nastavnog procesa                 - kriterij za napredovanje učitelja</a:t>
            </a:r>
          </a:p>
          <a:p>
            <a:r>
              <a:rPr lang="hr-HR" dirty="0" smtClean="0"/>
              <a:t>Težnja k razvoju – unapređivanje rada i profesionalni razvoj</a:t>
            </a:r>
          </a:p>
          <a:p>
            <a:r>
              <a:rPr lang="hr-HR" dirty="0" smtClean="0"/>
              <a:t>Uključenost – uključeni su i opažaju se svi učitelji</a:t>
            </a:r>
          </a:p>
          <a:p>
            <a:r>
              <a:rPr lang="hr-HR" dirty="0" smtClean="0"/>
              <a:t>Povjerljivost – zaštita profesionalnog i osobnog integriteta</a:t>
            </a:r>
          </a:p>
          <a:p>
            <a:r>
              <a:rPr lang="hr-HR" dirty="0" smtClean="0"/>
              <a:t>Konstruktivna kritičnost – pozitivna i dobronamjerna komunikacija</a:t>
            </a:r>
          </a:p>
          <a:p>
            <a:r>
              <a:rPr lang="hr-HR" dirty="0" smtClean="0"/>
              <a:t>Refleksivnost – </a:t>
            </a:r>
            <a:r>
              <a:rPr lang="hr-HR" dirty="0" err="1" smtClean="0"/>
              <a:t>samorefleksija</a:t>
            </a:r>
            <a:r>
              <a:rPr lang="hr-HR" dirty="0" smtClean="0"/>
              <a:t> i </a:t>
            </a:r>
            <a:r>
              <a:rPr lang="hr-HR" dirty="0" err="1" smtClean="0"/>
              <a:t>međurefleksija</a:t>
            </a:r>
            <a:r>
              <a:rPr lang="hr-HR" dirty="0" smtClean="0"/>
              <a:t> opažača i opažanog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ORGANIZACIJA OPAŽANJA NASTAVE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 razdoblju od 27. siječnja do 11. travnja </a:t>
            </a:r>
          </a:p>
          <a:p>
            <a:r>
              <a:rPr lang="hr-HR" dirty="0" smtClean="0"/>
              <a:t>Prosječno dva opažanja tjedno</a:t>
            </a:r>
          </a:p>
          <a:p>
            <a:r>
              <a:rPr lang="hr-HR" dirty="0" smtClean="0"/>
              <a:t>Rad u trojkama – dvoje učitelja opaža trećeg</a:t>
            </a:r>
          </a:p>
          <a:p>
            <a:r>
              <a:rPr lang="hr-HR" dirty="0" smtClean="0"/>
              <a:t>Organizacija opažanja vezana je uz raspored sati koji je uvjetovan radom učitelja na drugim školama i našim područnim školama, vremenskim uvjetima (snijeg)</a:t>
            </a:r>
          </a:p>
          <a:p>
            <a:r>
              <a:rPr lang="hr-HR" dirty="0" smtClean="0"/>
              <a:t>Obavezan uvodni dogovor i razgovor opažača i opažanog nakon održanog sata, popunjavanje obrazaca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UVODNI DOGOVOR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 što će se opažač posebno fokusirati</a:t>
            </a:r>
          </a:p>
          <a:p>
            <a:r>
              <a:rPr lang="hr-HR" dirty="0" smtClean="0"/>
              <a:t>Tema nastavnog sata (nastavna jedinica)</a:t>
            </a:r>
          </a:p>
          <a:p>
            <a:r>
              <a:rPr lang="hr-HR" dirty="0" smtClean="0"/>
              <a:t>Ishodi učenja na tome satu (što će učenici naučiti, razumjeti i moći učiniti nakon sata)</a:t>
            </a:r>
          </a:p>
          <a:p>
            <a:r>
              <a:rPr lang="hr-HR" dirty="0" smtClean="0"/>
              <a:t>Kako će opažači biti  predstavljeni učenicima</a:t>
            </a:r>
          </a:p>
          <a:p>
            <a:r>
              <a:rPr lang="hr-HR" dirty="0" smtClean="0"/>
              <a:t>Opažači su upoznati s pripremom za nastavni sat</a:t>
            </a:r>
          </a:p>
          <a:p>
            <a:r>
              <a:rPr lang="hr-HR" dirty="0" smtClean="0"/>
              <a:t>Dogovoren je termin razgovora nakon sata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MOGUĆI ASPEKTI NASTAVNOG PROCESA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• organizacija i struktura nastavnog sata</a:t>
            </a:r>
          </a:p>
          <a:p>
            <a:r>
              <a:rPr lang="hr-HR" dirty="0" smtClean="0"/>
              <a:t>• metode/pristup, korištenje tehnologije u nastavi</a:t>
            </a:r>
          </a:p>
          <a:p>
            <a:r>
              <a:rPr lang="hr-HR" dirty="0" smtClean="0"/>
              <a:t>• jasnoća prezentacije i objašnjavanja</a:t>
            </a:r>
          </a:p>
          <a:p>
            <a:r>
              <a:rPr lang="hr-HR" dirty="0" smtClean="0"/>
              <a:t>• stil poučavanja, entuzijazam i energija</a:t>
            </a:r>
          </a:p>
          <a:p>
            <a:r>
              <a:rPr lang="hr-HR" dirty="0" smtClean="0"/>
              <a:t>• ritam i dinamika nastave</a:t>
            </a:r>
          </a:p>
          <a:p>
            <a:r>
              <a:rPr lang="hr-HR" dirty="0" smtClean="0"/>
              <a:t>• opće ozračje i disciplina u razredu</a:t>
            </a:r>
          </a:p>
          <a:p>
            <a:r>
              <a:rPr lang="pl-PL" dirty="0" smtClean="0"/>
              <a:t>• interakcija s učenicima, neverbalna komunikacija</a:t>
            </a:r>
          </a:p>
          <a:p>
            <a:r>
              <a:rPr lang="hr-HR" dirty="0" smtClean="0"/>
              <a:t>• sudjelovanje i angažman učenika</a:t>
            </a:r>
          </a:p>
          <a:p>
            <a:r>
              <a:rPr lang="vi-VN" dirty="0" smtClean="0"/>
              <a:t>• prilagodba poučavanja individualnim razlikama među učenicima</a:t>
            </a:r>
          </a:p>
          <a:p>
            <a:r>
              <a:rPr lang="sv-SE" dirty="0" smtClean="0"/>
              <a:t>• poticanje viših kognitivnih procesa kod učenika</a:t>
            </a:r>
          </a:p>
          <a:p>
            <a:r>
              <a:rPr lang="hr-HR" dirty="0" smtClean="0"/>
              <a:t>• </a:t>
            </a:r>
            <a:r>
              <a:rPr lang="hr-HR" dirty="0" err="1" smtClean="0"/>
              <a:t>metakognitivno</a:t>
            </a:r>
            <a:r>
              <a:rPr lang="hr-HR" dirty="0" smtClean="0"/>
              <a:t> znanje i vještine</a:t>
            </a:r>
          </a:p>
          <a:p>
            <a:r>
              <a:rPr lang="hr-HR" dirty="0" smtClean="0"/>
              <a:t>• vrednovanje truda i postignuća učenika</a:t>
            </a:r>
          </a:p>
          <a:p>
            <a:r>
              <a:rPr lang="hr-HR" dirty="0" smtClean="0"/>
              <a:t>• formativno vrednovanje i motiviranje učenika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PROCES OPAŽANJA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Učenicima mora biti jasno da opažači ne prate i ne procjenjuju njihovo znanje ili ponašanje već samo opažaju nastavu</a:t>
            </a:r>
          </a:p>
          <a:p>
            <a:r>
              <a:rPr lang="hr-HR" dirty="0" smtClean="0"/>
              <a:t>Opažači sjede na nenametljivim mjestima, ne postavljaju pitanja tijekom nastave, koriste Obrazac za opažanje nastave (OZON), fokusiraju se na procese poučavanja, a ne na sadržaje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RAZGOVOR NAKON OPAŽANJA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Opažani učitelj popunjava svoj obrazac za </a:t>
            </a:r>
            <a:r>
              <a:rPr lang="hr-HR" dirty="0" err="1" smtClean="0"/>
              <a:t>samoanalizu</a:t>
            </a:r>
            <a:r>
              <a:rPr lang="hr-HR" dirty="0" smtClean="0"/>
              <a:t> nastavnog sata</a:t>
            </a:r>
          </a:p>
          <a:p>
            <a:r>
              <a:rPr lang="hr-HR" dirty="0" smtClean="0"/>
              <a:t>Opažanje nastave je zapravo subjektivan doživljaj i tako ga treba i tretirati</a:t>
            </a:r>
          </a:p>
          <a:p>
            <a:r>
              <a:rPr lang="hr-HR" dirty="0" smtClean="0"/>
              <a:t>Opažani i opažači imaju od ovog procesa osobnu i profesionalnu korist</a:t>
            </a:r>
          </a:p>
          <a:p>
            <a:r>
              <a:rPr lang="hr-HR" dirty="0" smtClean="0"/>
              <a:t>Potrebno je poštivati načela “konstruktivne kritičnosti”:</a:t>
            </a:r>
          </a:p>
          <a:p>
            <a:pPr>
              <a:buFontTx/>
              <a:buChar char="-"/>
            </a:pPr>
            <a:r>
              <a:rPr lang="hr-HR" dirty="0" smtClean="0"/>
              <a:t>Pozitivan odnos </a:t>
            </a:r>
          </a:p>
          <a:p>
            <a:pPr>
              <a:buFontTx/>
              <a:buChar char="-"/>
            </a:pPr>
            <a:r>
              <a:rPr lang="hr-HR" dirty="0" smtClean="0"/>
              <a:t>Konkretnost</a:t>
            </a:r>
          </a:p>
          <a:p>
            <a:pPr>
              <a:buFontTx/>
              <a:buChar char="-"/>
            </a:pPr>
            <a:r>
              <a:rPr lang="hr-HR" dirty="0" smtClean="0"/>
              <a:t>Fokus na ponašanja koja učitelj može mijenjati</a:t>
            </a:r>
          </a:p>
          <a:p>
            <a:pPr>
              <a:buFontTx/>
              <a:buChar char="-"/>
            </a:pPr>
            <a:r>
              <a:rPr lang="hr-HR" dirty="0" smtClean="0"/>
              <a:t>Usmjerenost na akciju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 PITANJA KOJE POSTAVLJAJU OPAŽAČI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• Kakav je bio kontekst opažanja, ozračje u razredu?</a:t>
            </a:r>
          </a:p>
          <a:p>
            <a:r>
              <a:rPr lang="pl-PL" dirty="0" smtClean="0"/>
              <a:t>• U čemu ste bili dobri? Što nije išlo prema planu?</a:t>
            </a:r>
          </a:p>
          <a:p>
            <a:r>
              <a:rPr lang="hr-HR" dirty="0" smtClean="0"/>
              <a:t>• Jesu li učenici reagirali u skladu s vašim očekivanjima?</a:t>
            </a:r>
          </a:p>
          <a:p>
            <a:r>
              <a:rPr lang="hr-HR" dirty="0" smtClean="0"/>
              <a:t>• Jesu li učenici naučili sve što ste željeli da nauče?</a:t>
            </a:r>
          </a:p>
          <a:p>
            <a:r>
              <a:rPr lang="hr-HR" dirty="0" smtClean="0"/>
              <a:t>• Koje su vaše aktivnosti na satu najsnažnije utjecale na učenje ili </a:t>
            </a:r>
            <a:r>
              <a:rPr lang="hr-HR" dirty="0" smtClean="0"/>
              <a:t>promjene ponašanja </a:t>
            </a:r>
            <a:r>
              <a:rPr lang="hr-HR" dirty="0" smtClean="0"/>
              <a:t>učenika?</a:t>
            </a:r>
          </a:p>
          <a:p>
            <a:r>
              <a:rPr lang="hr-HR" dirty="0" smtClean="0"/>
              <a:t>• Što ste aktivnostima na satu željeli postići?</a:t>
            </a:r>
          </a:p>
          <a:p>
            <a:r>
              <a:rPr lang="hr-HR" dirty="0" smtClean="0"/>
              <a:t>• O čemu ste razmišljali?</a:t>
            </a:r>
          </a:p>
          <a:p>
            <a:r>
              <a:rPr lang="hr-HR" dirty="0" smtClean="0"/>
              <a:t>• Kako ste se osjećali?</a:t>
            </a:r>
          </a:p>
          <a:p>
            <a:r>
              <a:rPr lang="it-IT" dirty="0" smtClean="0"/>
              <a:t>• Kako su se osjećali učenici?</a:t>
            </a:r>
          </a:p>
          <a:p>
            <a:r>
              <a:rPr lang="it-IT" dirty="0" smtClean="0"/>
              <a:t>• Što su učenici činili tijekom sata?</a:t>
            </a:r>
          </a:p>
          <a:p>
            <a:r>
              <a:rPr lang="hr-HR" dirty="0" smtClean="0"/>
              <a:t>• O čemu su učenici razmišljali? Što su oni željeli?</a:t>
            </a:r>
          </a:p>
          <a:p>
            <a:r>
              <a:rPr lang="hr-HR" dirty="0" smtClean="0"/>
              <a:t>• Kad biste ponovili ovaj nastavni sat, što biste učinili drugačije i zašto?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175</TotalTime>
  <Words>755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KOLEGIJALNO OPAŽANJE NASTAVE</vt:lpstr>
      <vt:lpstr>SVRHA I CILJEVI KOLEGIJALNOG OPAŽANJA</vt:lpstr>
      <vt:lpstr>NAČELA OPAŽANJA NASTAVE</vt:lpstr>
      <vt:lpstr>ORGANIZACIJA OPAŽANJA NASTAVE</vt:lpstr>
      <vt:lpstr>UVODNI DOGOVOR</vt:lpstr>
      <vt:lpstr>MOGUĆI ASPEKTI NASTAVNOG PROCESA</vt:lpstr>
      <vt:lpstr>PROCES OPAŽANJA</vt:lpstr>
      <vt:lpstr>RAZGOVOR NAKON OPAŽANJA</vt:lpstr>
      <vt:lpstr>PRIMJERI PITANJA KOJE POSTAVLJAJU OPAŽAČI</vt:lpstr>
      <vt:lpstr>ZAKLJUČNE NAPOMENE</vt:lpstr>
      <vt:lpstr>ZAKLJUČCI</vt:lpstr>
      <vt:lpstr>ZAKLJUČCI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KOLEGIJALNO OPAŽANJE NASTAVE</dc:title>
  <dc:creator>Admin</dc:creator>
  <cp:lastModifiedBy>Admin</cp:lastModifiedBy>
  <cp:revision>21</cp:revision>
  <dcterms:created xsi:type="dcterms:W3CDTF">2014-01-14T12:17:05Z</dcterms:created>
  <dcterms:modified xsi:type="dcterms:W3CDTF">2014-01-15T20:02:39Z</dcterms:modified>
</cp:coreProperties>
</file>